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78"/>
  </p:notesMasterIdLst>
  <p:handoutMasterIdLst>
    <p:handoutMasterId r:id="rId79"/>
  </p:handoutMasterIdLst>
  <p:sldIdLst>
    <p:sldId id="934" r:id="rId2"/>
    <p:sldId id="935" r:id="rId3"/>
    <p:sldId id="1031" r:id="rId4"/>
    <p:sldId id="936" r:id="rId5"/>
    <p:sldId id="937" r:id="rId6"/>
    <p:sldId id="1152" r:id="rId7"/>
    <p:sldId id="961" r:id="rId8"/>
    <p:sldId id="962" r:id="rId9"/>
    <p:sldId id="939" r:id="rId10"/>
    <p:sldId id="1110" r:id="rId11"/>
    <p:sldId id="963" r:id="rId12"/>
    <p:sldId id="964" r:id="rId13"/>
    <p:sldId id="1092" r:id="rId14"/>
    <p:sldId id="1065" r:id="rId15"/>
    <p:sldId id="1072" r:id="rId16"/>
    <p:sldId id="1066" r:id="rId17"/>
    <p:sldId id="1073" r:id="rId18"/>
    <p:sldId id="1069" r:id="rId19"/>
    <p:sldId id="1145" r:id="rId20"/>
    <p:sldId id="1144" r:id="rId21"/>
    <p:sldId id="1151" r:id="rId22"/>
    <p:sldId id="1123" r:id="rId23"/>
    <p:sldId id="1078" r:id="rId24"/>
    <p:sldId id="1077" r:id="rId25"/>
    <p:sldId id="1070" r:id="rId26"/>
    <p:sldId id="1076" r:id="rId27"/>
    <p:sldId id="1075" r:id="rId28"/>
    <p:sldId id="1109" r:id="rId29"/>
    <p:sldId id="1107" r:id="rId30"/>
    <p:sldId id="1124" r:id="rId31"/>
    <p:sldId id="1125" r:id="rId32"/>
    <p:sldId id="1068" r:id="rId33"/>
    <p:sldId id="1126" r:id="rId34"/>
    <p:sldId id="1067" r:id="rId35"/>
    <p:sldId id="1089" r:id="rId36"/>
    <p:sldId id="1085" r:id="rId37"/>
    <p:sldId id="1106" r:id="rId38"/>
    <p:sldId id="1091" r:id="rId39"/>
    <p:sldId id="1086" r:id="rId40"/>
    <p:sldId id="1112" r:id="rId41"/>
    <p:sldId id="1087" r:id="rId42"/>
    <p:sldId id="1093" r:id="rId43"/>
    <p:sldId id="1133" r:id="rId44"/>
    <p:sldId id="1094" r:id="rId45"/>
    <p:sldId id="1149" r:id="rId46"/>
    <p:sldId id="1147" r:id="rId47"/>
    <p:sldId id="1095" r:id="rId48"/>
    <p:sldId id="1097" r:id="rId49"/>
    <p:sldId id="1130" r:id="rId50"/>
    <p:sldId id="1102" r:id="rId51"/>
    <p:sldId id="1103" r:id="rId52"/>
    <p:sldId id="1099" r:id="rId53"/>
    <p:sldId id="1127" r:id="rId54"/>
    <p:sldId id="1105" r:id="rId55"/>
    <p:sldId id="1128" r:id="rId56"/>
    <p:sldId id="1100" r:id="rId57"/>
    <p:sldId id="1101" r:id="rId58"/>
    <p:sldId id="1129" r:id="rId59"/>
    <p:sldId id="1150" r:id="rId60"/>
    <p:sldId id="1148" r:id="rId61"/>
    <p:sldId id="1143" r:id="rId62"/>
    <p:sldId id="1134" r:id="rId63"/>
    <p:sldId id="1135" r:id="rId64"/>
    <p:sldId id="1136" r:id="rId65"/>
    <p:sldId id="1139" r:id="rId66"/>
    <p:sldId id="1140" r:id="rId67"/>
    <p:sldId id="1141" r:id="rId68"/>
    <p:sldId id="1025" r:id="rId69"/>
    <p:sldId id="1017" r:id="rId70"/>
    <p:sldId id="977" r:id="rId71"/>
    <p:sldId id="1122" r:id="rId72"/>
    <p:sldId id="1119" r:id="rId73"/>
    <p:sldId id="1120" r:id="rId74"/>
    <p:sldId id="1121" r:id="rId75"/>
    <p:sldId id="1115" r:id="rId76"/>
    <p:sldId id="1023" r:id="rId7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EEE68E6-B11F-44ED-A999-946C12C5DC3D}">
          <p14:sldIdLst>
            <p14:sldId id="934"/>
            <p14:sldId id="935"/>
            <p14:sldId id="1031"/>
            <p14:sldId id="936"/>
            <p14:sldId id="937"/>
            <p14:sldId id="1152"/>
            <p14:sldId id="961"/>
            <p14:sldId id="962"/>
          </p14:sldIdLst>
        </p14:section>
        <p14:section name="LS01 (M to Q)" id="{2A91984F-FD62-49E0-BFB6-F6D8EE1F48BB}">
          <p14:sldIdLst>
            <p14:sldId id="939"/>
            <p14:sldId id="1110"/>
            <p14:sldId id="963"/>
            <p14:sldId id="964"/>
            <p14:sldId id="1092"/>
            <p14:sldId id="1065"/>
            <p14:sldId id="1072"/>
            <p14:sldId id="1066"/>
            <p14:sldId id="1073"/>
            <p14:sldId id="1069"/>
            <p14:sldId id="1145"/>
          </p14:sldIdLst>
        </p14:section>
        <p14:section name="LS 02 (Q to M)" id="{DA01349C-4DC0-4080-882C-89E07F5D938D}">
          <p14:sldIdLst>
            <p14:sldId id="1144"/>
            <p14:sldId id="1151"/>
            <p14:sldId id="1123"/>
            <p14:sldId id="1078"/>
            <p14:sldId id="1077"/>
            <p14:sldId id="1070"/>
            <p14:sldId id="1076"/>
            <p14:sldId id="1075"/>
            <p14:sldId id="1109"/>
          </p14:sldIdLst>
        </p14:section>
        <p14:section name="LS03 (Q to M)" id="{38809702-E0D8-4B49-9893-4F81F448EF5A}">
          <p14:sldIdLst>
            <p14:sldId id="1107"/>
            <p14:sldId id="1124"/>
            <p14:sldId id="1125"/>
            <p14:sldId id="1068"/>
            <p14:sldId id="1126"/>
            <p14:sldId id="1067"/>
            <p14:sldId id="1089"/>
            <p14:sldId id="1085"/>
            <p14:sldId id="1106"/>
            <p14:sldId id="1091"/>
            <p14:sldId id="1086"/>
            <p14:sldId id="1112"/>
            <p14:sldId id="1087"/>
            <p14:sldId id="1093"/>
            <p14:sldId id="1133"/>
            <p14:sldId id="1094"/>
            <p14:sldId id="1149"/>
          </p14:sldIdLst>
        </p14:section>
        <p14:section name="LS04 (M)" id="{E40103F4-06DA-4187-99E4-38C4D26ED0D3}">
          <p14:sldIdLst>
            <p14:sldId id="1147"/>
            <p14:sldId id="1095"/>
            <p14:sldId id="1097"/>
            <p14:sldId id="1130"/>
            <p14:sldId id="1102"/>
            <p14:sldId id="1103"/>
            <p14:sldId id="1099"/>
            <p14:sldId id="1127"/>
            <p14:sldId id="1105"/>
            <p14:sldId id="1128"/>
            <p14:sldId id="1100"/>
            <p14:sldId id="1101"/>
            <p14:sldId id="1129"/>
            <p14:sldId id="1150"/>
          </p14:sldIdLst>
        </p14:section>
        <p14:section name="LS 05 (M to P)" id="{3363A5F3-CADB-4BAA-89A2-E262EF6BA333}">
          <p14:sldIdLst>
            <p14:sldId id="1148"/>
            <p14:sldId id="1143"/>
            <p14:sldId id="1134"/>
            <p14:sldId id="1135"/>
            <p14:sldId id="1136"/>
            <p14:sldId id="1139"/>
            <p14:sldId id="1140"/>
            <p14:sldId id="1141"/>
            <p14:sldId id="1025"/>
          </p14:sldIdLst>
        </p14:section>
        <p14:section name="LS06 (M)" id="{AAC0EFB8-3524-49BB-B666-26BEF71DEF04}">
          <p14:sldIdLst>
            <p14:sldId id="1017"/>
            <p14:sldId id="977"/>
            <p14:sldId id="1122"/>
            <p14:sldId id="1119"/>
            <p14:sldId id="1120"/>
            <p14:sldId id="1121"/>
            <p14:sldId id="1115"/>
            <p14:sldId id="102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ssam Ghanimi" initials="HG" lastIdx="12" clrIdx="0"/>
  <p:cmAuthor id="2" name="Subin Kim" initials="" lastIdx="12" clrIdx="5"/>
  <p:cmAuthor id="3" name="Chris Griesemer" initials="CG" lastIdx="15" clrIdx="2"/>
  <p:cmAuthor id="4" name="Elizabeth Coleman" initials="EC" lastIdx="1" clrIdx="3"/>
  <p:cmAuthor id="5" name="Elizabeth Coleman" initials="EC [2]" lastIdx="1" clrIdx="4"/>
  <p:cmAuthor id="6" name="Microsoft Office User" initials="MOU" lastIdx="16"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6800"/>
    <a:srgbClr val="4F81BD"/>
    <a:srgbClr val="0ED145"/>
    <a:srgbClr val="B97A56"/>
    <a:srgbClr val="B83DBA"/>
    <a:srgbClr val="3F48CC"/>
    <a:srgbClr val="EC1C24"/>
    <a:srgbClr val="8C8C8C"/>
    <a:srgbClr val="FFF200"/>
    <a:srgbClr val="FFAEC8"/>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70" autoAdjust="0"/>
    <p:restoredTop sz="77192" autoAdjust="0"/>
  </p:normalViewPr>
  <p:slideViewPr>
    <p:cSldViewPr snapToGrid="0">
      <p:cViewPr varScale="1">
        <p:scale>
          <a:sx n="60" d="100"/>
          <a:sy n="60" d="100"/>
        </p:scale>
        <p:origin x="1248" y="35"/>
      </p:cViewPr>
      <p:guideLst/>
    </p:cSldViewPr>
  </p:slideViewPr>
  <p:notesTextViewPr>
    <p:cViewPr>
      <p:scale>
        <a:sx n="95" d="100"/>
        <a:sy n="95" d="100"/>
      </p:scale>
      <p:origin x="0" y="0"/>
    </p:cViewPr>
  </p:notesTextViewPr>
  <p:sorterViewPr>
    <p:cViewPr>
      <p:scale>
        <a:sx n="66" d="100"/>
        <a:sy n="66" d="100"/>
      </p:scale>
      <p:origin x="0" y="0"/>
    </p:cViewPr>
  </p:sorterViewPr>
  <p:notesViewPr>
    <p:cSldViewPr snapToGrid="0">
      <p:cViewPr varScale="1">
        <p:scale>
          <a:sx n="49" d="100"/>
          <a:sy n="49" d="100"/>
        </p:scale>
        <p:origin x="2736" y="3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08F2FE-B402-4E90-9FDC-6F87CA3F96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7E531CB-A15D-43BF-82E6-04D1518CDC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9A4AA1-8D47-4BC7-B5F7-A3282EDD93C5}" type="datetimeFigureOut">
              <a:rPr lang="en-US" smtClean="0"/>
              <a:t>5/27/2022</a:t>
            </a:fld>
            <a:endParaRPr lang="en-US"/>
          </a:p>
        </p:txBody>
      </p:sp>
      <p:sp>
        <p:nvSpPr>
          <p:cNvPr id="4" name="Footer Placeholder 3">
            <a:extLst>
              <a:ext uri="{FF2B5EF4-FFF2-40B4-BE49-F238E27FC236}">
                <a16:creationId xmlns:a16="http://schemas.microsoft.com/office/drawing/2014/main" id="{5668F2E5-1AE2-45FC-83EC-583848040C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07AF8A5-E074-4574-84E8-AD2B7521EFE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DC9AFF-956B-4259-BBAA-157A02586437}" type="slidenum">
              <a:rPr lang="en-US" smtClean="0"/>
              <a:t>‹#›</a:t>
            </a:fld>
            <a:endParaRPr lang="en-US"/>
          </a:p>
        </p:txBody>
      </p:sp>
    </p:spTree>
    <p:extLst>
      <p:ext uri="{BB962C8B-B14F-4D97-AF65-F5344CB8AC3E}">
        <p14:creationId xmlns:p14="http://schemas.microsoft.com/office/powerpoint/2010/main" val="32889240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E12EC-1FED-4678-B38F-47826C1E9264}" type="datetimeFigureOut">
              <a:rPr lang="en-US" smtClean="0"/>
              <a:t>5/27/2022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11C8B6-9A80-4386-88EB-CB5E10B1A476}" type="slidenum">
              <a:rPr lang="en-US" smtClean="0"/>
              <a:t>‹#›</a:t>
            </a:fld>
            <a:endParaRPr lang="en-US"/>
          </a:p>
        </p:txBody>
      </p:sp>
    </p:spTree>
    <p:extLst>
      <p:ext uri="{BB962C8B-B14F-4D97-AF65-F5344CB8AC3E}">
        <p14:creationId xmlns:p14="http://schemas.microsoft.com/office/powerpoint/2010/main" val="242064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learnline.cdu.edu.au/mooc/darwin-evolution/species/finches.html"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www.oiseaux-birds.com/card-sharp-beaked-ground-finch.html"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meant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a:p>
        </p:txBody>
      </p:sp>
    </p:spTree>
    <p:extLst>
      <p:ext uri="{BB962C8B-B14F-4D97-AF65-F5344CB8AC3E}">
        <p14:creationId xmlns:p14="http://schemas.microsoft.com/office/powerpoint/2010/main" val="1149127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D36F42-2B71-4EBB-92BD-C8CB14DBA402}" type="slidenum">
              <a:rPr lang="en-US" smtClean="0"/>
              <a:pPr/>
              <a:t>10</a:t>
            </a:fld>
            <a:endParaRPr lang="en-US"/>
          </a:p>
        </p:txBody>
      </p:sp>
    </p:spTree>
    <p:extLst>
      <p:ext uri="{BB962C8B-B14F-4D97-AF65-F5344CB8AC3E}">
        <p14:creationId xmlns:p14="http://schemas.microsoft.com/office/powerpoint/2010/main" val="3227122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As</a:t>
            </a:r>
            <a:r>
              <a:rPr lang="en-US" baseline="0" dirty="0"/>
              <a:t> usual, please s</a:t>
            </a:r>
            <a:r>
              <a:rPr lang="en-US" dirty="0"/>
              <a:t>ubstitute the your own students' wording of the U&amp;D question here.</a:t>
            </a:r>
          </a:p>
        </p:txBody>
      </p:sp>
      <p:sp>
        <p:nvSpPr>
          <p:cNvPr id="4" name="Slide Number Placeholder 3"/>
          <p:cNvSpPr>
            <a:spLocks noGrp="1"/>
          </p:cNvSpPr>
          <p:nvPr>
            <p:ph type="sldNum" sz="quarter" idx="10"/>
          </p:nvPr>
        </p:nvSpPr>
        <p:spPr/>
        <p:txBody>
          <a:bodyPr/>
          <a:lstStyle/>
          <a:p>
            <a:fld id="{BBD36F42-2B71-4EBB-92BD-C8CB14DBA402}" type="slidenum">
              <a:rPr lang="en-US" smtClean="0"/>
              <a:pPr/>
              <a:t>11</a:t>
            </a:fld>
            <a:endParaRPr lang="en-US"/>
          </a:p>
        </p:txBody>
      </p:sp>
    </p:spTree>
    <p:extLst>
      <p:ext uri="{BB962C8B-B14F-4D97-AF65-F5344CB8AC3E}">
        <p14:creationId xmlns:p14="http://schemas.microsoft.com/office/powerpoint/2010/main" val="2123243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Draw your students’ attention to models on</a:t>
            </a:r>
            <a:r>
              <a:rPr lang="en-US" baseline="0" dirty="0"/>
              <a:t> the wall or in their notebooks. You will have to decide how much you will guide them in this moment.</a:t>
            </a:r>
          </a:p>
          <a:p>
            <a:r>
              <a:rPr lang="en-US" baseline="0" dirty="0"/>
              <a:t>Relevant models include Natural Selection, Population Variation, and Speciation—much like a similar conversation the class had in attempting to address the Big Question at the start of the Speciation unit, except that now we also have a model to help us explain how new species arise. You may also find ideas from the Blue Loop (namely Meiosis, Classical Genetics, and DNA) are productive here as well.</a:t>
            </a:r>
          </a:p>
        </p:txBody>
      </p:sp>
      <p:sp>
        <p:nvSpPr>
          <p:cNvPr id="4" name="Slide Number Placeholder 3"/>
          <p:cNvSpPr>
            <a:spLocks noGrp="1"/>
          </p:cNvSpPr>
          <p:nvPr>
            <p:ph type="sldNum" sz="quarter" idx="10"/>
          </p:nvPr>
        </p:nvSpPr>
        <p:spPr/>
        <p:txBody>
          <a:bodyPr/>
          <a:lstStyle/>
          <a:p>
            <a:fld id="{BBD36F42-2B71-4EBB-92BD-C8CB14DBA402}" type="slidenum">
              <a:rPr lang="en-US" smtClean="0"/>
              <a:pPr/>
              <a:t>12</a:t>
            </a:fld>
            <a:endParaRPr lang="en-US"/>
          </a:p>
        </p:txBody>
      </p:sp>
    </p:spTree>
    <p:extLst>
      <p:ext uri="{BB962C8B-B14F-4D97-AF65-F5344CB8AC3E}">
        <p14:creationId xmlns:p14="http://schemas.microsoft.com/office/powerpoint/2010/main" val="25588324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slide</a:t>
            </a:r>
            <a:r>
              <a:rPr lang="en-US" baseline="0" dirty="0"/>
              <a:t> can be used to review your model for speciation. Please substitute your own language, including the name you gave the model. </a:t>
            </a:r>
            <a:endParaRPr lang="en-US" dirty="0"/>
          </a:p>
          <a:p>
            <a:r>
              <a:rPr lang="en-US" dirty="0"/>
              <a:t>Review the models that your students assert are</a:t>
            </a:r>
            <a:r>
              <a:rPr lang="en-US" baseline="0" dirty="0"/>
              <a:t> relevant. Hopefully you have them posted in the classroom, or students have copies </a:t>
            </a:r>
            <a:r>
              <a:rPr lang="en-US" baseline="0" dirty="0" err="1"/>
              <a:t>intheir</a:t>
            </a:r>
            <a:r>
              <a:rPr lang="en-US" baseline="0" dirty="0"/>
              <a:t> notebooks. If not, you made need to insert slides of each model mentioned. This whole unit is really a “pulling the pieces together” discussion. To the best of your ability (and given time constraints), let your students do the work of connecting relevant ideas.</a:t>
            </a:r>
          </a:p>
          <a:p>
            <a:r>
              <a:rPr lang="en-US" baseline="0" dirty="0"/>
              <a:t>Notice that we are explicitly calling out the “WHY” question here and contrasting it with the “how” question. We should already have somewhat of a handle on the how question.</a:t>
            </a:r>
            <a:endParaRPr lang="en-US" dirty="0"/>
          </a:p>
        </p:txBody>
      </p:sp>
      <p:sp>
        <p:nvSpPr>
          <p:cNvPr id="4" name="Slide Number Placeholder 3"/>
          <p:cNvSpPr>
            <a:spLocks noGrp="1"/>
          </p:cNvSpPr>
          <p:nvPr>
            <p:ph type="sldNum" sz="quarter" idx="5"/>
          </p:nvPr>
        </p:nvSpPr>
        <p:spPr/>
        <p:txBody>
          <a:bodyPr/>
          <a:lstStyle/>
          <a:p>
            <a:fld id="{BBD36F42-2B71-4EBB-92BD-C8CB14DBA402}" type="slidenum">
              <a:rPr lang="en-US" smtClean="0"/>
              <a:pPr/>
              <a:t>13</a:t>
            </a:fld>
            <a:endParaRPr lang="en-US"/>
          </a:p>
        </p:txBody>
      </p:sp>
    </p:spTree>
    <p:extLst>
      <p:ext uri="{BB962C8B-B14F-4D97-AF65-F5344CB8AC3E}">
        <p14:creationId xmlns:p14="http://schemas.microsoft.com/office/powerpoint/2010/main" val="482213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back to previous model to access student ideas about the split. Hopefully students thought of population growth in one area causing birds to migrate to adjacent areas in search of resources. This connection will help when we dive deeper thinking</a:t>
            </a:r>
            <a:r>
              <a:rPr lang="en-US" baseline="0" dirty="0"/>
              <a:t> about “why”.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But if your students are able to walk through the “how” pieces (the Model for Speciation) here, that’s a great start!</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BD36F42-2B71-4EBB-92BD-C8CB14DBA402}" type="slidenum">
              <a:rPr lang="en-US" smtClean="0"/>
              <a:pPr/>
              <a:t>14</a:t>
            </a:fld>
            <a:endParaRPr lang="en-US"/>
          </a:p>
        </p:txBody>
      </p:sp>
    </p:spTree>
    <p:extLst>
      <p:ext uri="{BB962C8B-B14F-4D97-AF65-F5344CB8AC3E}">
        <p14:creationId xmlns:p14="http://schemas.microsoft.com/office/powerpoint/2010/main" val="1399234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We</a:t>
            </a:r>
            <a:r>
              <a:rPr lang="en-US" baseline="0" dirty="0" smtClean="0"/>
              <a:t> continue a bit of review of ideas around speciation in this learning segment.</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15</a:t>
            </a:fld>
            <a:endParaRPr lang="en-US"/>
          </a:p>
        </p:txBody>
      </p:sp>
    </p:spTree>
    <p:extLst>
      <p:ext uri="{BB962C8B-B14F-4D97-AF65-F5344CB8AC3E}">
        <p14:creationId xmlns:p14="http://schemas.microsoft.com/office/powerpoint/2010/main" val="707372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Just a quick pause to recall that the time scale here is LONG. We think these finches all evolved from a common ancestor over 2.3 million years ago. The “what happened” is divergence and speciation, or at least the start of it all, which you can review with students on the next slide. This can just be a conversation – maybe a pair/share, then share out with class. They don’t need to get into </a:t>
            </a:r>
            <a:r>
              <a:rPr lang="en-US" baseline="0" dirty="0" smtClean="0"/>
              <a:t>exact mechanisms </a:t>
            </a:r>
            <a:r>
              <a:rPr lang="en-US" baseline="0" dirty="0"/>
              <a:t>here, just the idea that they were separating and evolving and that it took a LONG time!</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16</a:t>
            </a:fld>
            <a:endParaRPr lang="en-US"/>
          </a:p>
        </p:txBody>
      </p:sp>
    </p:spTree>
    <p:extLst>
      <p:ext uri="{BB962C8B-B14F-4D97-AF65-F5344CB8AC3E}">
        <p14:creationId xmlns:p14="http://schemas.microsoft.com/office/powerpoint/2010/main" val="2713015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solidFill>
                  <a:schemeClr val="bg1">
                    <a:lumMod val="50000"/>
                  </a:schemeClr>
                </a:solidFill>
              </a:rPr>
              <a:t>This is really just a review of the last unit. We’re really just trying to get students to say "The different environments are the forces that acted on the groups once they separated, selecting for different characteristics." </a:t>
            </a:r>
            <a:r>
              <a:rPr lang="en-US" baseline="0" dirty="0" smtClean="0">
                <a:solidFill>
                  <a:schemeClr val="bg1">
                    <a:lumMod val="50000"/>
                  </a:schemeClr>
                </a:solidFill>
              </a:rPr>
              <a:t>If forces doesn’t seem to work for your students, provide some clarification for what you are asking. Have </a:t>
            </a:r>
            <a:r>
              <a:rPr lang="en-US" baseline="0" dirty="0">
                <a:solidFill>
                  <a:schemeClr val="bg1">
                    <a:lumMod val="50000"/>
                  </a:schemeClr>
                </a:solidFill>
              </a:rPr>
              <a:t>them write on their Doodle Sheets and wander to see what comes up. </a:t>
            </a:r>
          </a:p>
          <a:p>
            <a:endParaRPr lang="en-US" baseline="0" dirty="0">
              <a:solidFill>
                <a:schemeClr val="bg1">
                  <a:lumMod val="50000"/>
                </a:schemeClr>
              </a:solidFill>
            </a:endParaRPr>
          </a:p>
          <a:p>
            <a:r>
              <a:rPr lang="en-US" baseline="0" dirty="0">
                <a:solidFill>
                  <a:schemeClr val="bg1">
                    <a:lumMod val="50000"/>
                  </a:schemeClr>
                </a:solidFill>
              </a:rPr>
              <a:t>The Model for Speciation should be posted in your room and all students should know how to apply it to the Galapagos finches, even if some of the details (environmental factors that led to differential selection among the species) are vague. They should know that ancestral populations of a finch species were separated, and then as time passed, diverged, ultimately becoming new species once they could no longer interbreed. And this process repeated a certain number of times until all the species currently on the islands had come into being.</a:t>
            </a:r>
          </a:p>
          <a:p>
            <a:endParaRPr lang="en-US" baseline="0" dirty="0">
              <a:solidFill>
                <a:schemeClr val="bg1">
                  <a:lumMod val="50000"/>
                </a:schemeClr>
              </a:solidFill>
            </a:endParaRPr>
          </a:p>
          <a:p>
            <a:endParaRPr lang="en-US" dirty="0"/>
          </a:p>
          <a:p>
            <a:r>
              <a:rPr lang="en-US" dirty="0"/>
              <a:t>*This is meant to be a quick reminder that the underlying reason they ultimately become different species is that they evolve in different environments that select for different characteristics. You may need to remind them to look at the Speciation model again…but hopefully they already identified the relevant model idea back in Doodle Box B.</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17</a:t>
            </a:fld>
            <a:endParaRPr lang="en-US"/>
          </a:p>
        </p:txBody>
      </p:sp>
    </p:spTree>
    <p:extLst>
      <p:ext uri="{BB962C8B-B14F-4D97-AF65-F5344CB8AC3E}">
        <p14:creationId xmlns:p14="http://schemas.microsoft.com/office/powerpoint/2010/main" val="20266863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where we really move from the “how” question to the “WHY” question. Why so many species? What’s going on?</a:t>
            </a:r>
          </a:p>
          <a:p>
            <a:r>
              <a:rPr lang="en-US" dirty="0"/>
              <a:t>You’ll launch them into a</a:t>
            </a:r>
            <a:r>
              <a:rPr lang="en-US" baseline="0" dirty="0"/>
              <a:t> short activity to explore the niches of 6 species in the ground finch group, including a “new character”: the vampire finch. (Yes, it’s real!) </a:t>
            </a:r>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18</a:t>
            </a:fld>
            <a:endParaRPr lang="en-US"/>
          </a:p>
        </p:txBody>
      </p:sp>
    </p:spTree>
    <p:extLst>
      <p:ext uri="{BB962C8B-B14F-4D97-AF65-F5344CB8AC3E}">
        <p14:creationId xmlns:p14="http://schemas.microsoft.com/office/powerpoint/2010/main" val="2208254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19</a:t>
            </a:fld>
            <a:endParaRPr lang="en-US"/>
          </a:p>
        </p:txBody>
      </p:sp>
    </p:spTree>
    <p:extLst>
      <p:ext uri="{BB962C8B-B14F-4D97-AF65-F5344CB8AC3E}">
        <p14:creationId xmlns:p14="http://schemas.microsoft.com/office/powerpoint/2010/main" val="75151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a:t>
            </a:fld>
            <a:endParaRPr lang="en-US"/>
          </a:p>
        </p:txBody>
      </p:sp>
    </p:spTree>
    <p:extLst>
      <p:ext uri="{BB962C8B-B14F-4D97-AF65-F5344CB8AC3E}">
        <p14:creationId xmlns:p14="http://schemas.microsoft.com/office/powerpoint/2010/main" val="475400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D36F42-2B71-4EBB-92BD-C8CB14DBA402}" type="slidenum">
              <a:rPr lang="en-US" smtClean="0"/>
              <a:pPr/>
              <a:t>21</a:t>
            </a:fld>
            <a:endParaRPr lang="en-US"/>
          </a:p>
        </p:txBody>
      </p:sp>
    </p:spTree>
    <p:extLst>
      <p:ext uri="{BB962C8B-B14F-4D97-AF65-F5344CB8AC3E}">
        <p14:creationId xmlns:p14="http://schemas.microsoft.com/office/powerpoint/2010/main" val="328082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Optional Activity.</a:t>
            </a:r>
          </a:p>
          <a:p>
            <a:r>
              <a:rPr lang="en-US" dirty="0"/>
              <a:t>We’ve provided a 30-minute</a:t>
            </a:r>
            <a:r>
              <a:rPr lang="en-US" baseline="0" dirty="0"/>
              <a:t> activity to help students recognize the concept of “niche”. Read the Teacher Guide for this Ground Finches activity and decide if you will use it, If not, you’ll need to skip ahead in the slide deck.</a:t>
            </a:r>
          </a:p>
          <a:p>
            <a:endParaRPr lang="en-US" baseline="0" dirty="0"/>
          </a:p>
          <a:p>
            <a:r>
              <a:rPr lang="en-US" baseline="0" dirty="0"/>
              <a:t>This slide launches the activity. The next slide introduces basic instructions, which are fleshed-out better in the Teacher Guide and on the Student Handout.</a:t>
            </a:r>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22</a:t>
            </a:fld>
            <a:endParaRPr lang="en-US"/>
          </a:p>
        </p:txBody>
      </p:sp>
    </p:spTree>
    <p:extLst>
      <p:ext uri="{BB962C8B-B14F-4D97-AF65-F5344CB8AC3E}">
        <p14:creationId xmlns:p14="http://schemas.microsoft.com/office/powerpoint/2010/main" val="1553992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Optional </a:t>
            </a:r>
            <a:r>
              <a:rPr lang="en-US" b="1" dirty="0" smtClean="0"/>
              <a:t>(but recommended)</a:t>
            </a:r>
            <a:r>
              <a:rPr lang="en-US" b="1" baseline="0" dirty="0" smtClean="0"/>
              <a:t> </a:t>
            </a:r>
            <a:r>
              <a:rPr lang="en-US" b="1" dirty="0" smtClean="0"/>
              <a:t>Activity</a:t>
            </a:r>
            <a:r>
              <a:rPr lang="en-US" b="1" dirty="0"/>
              <a:t>.</a:t>
            </a:r>
          </a:p>
          <a:p>
            <a:r>
              <a:rPr lang="en-US" dirty="0"/>
              <a:t>This 30-minute</a:t>
            </a:r>
            <a:r>
              <a:rPr lang="en-US" baseline="0" dirty="0"/>
              <a:t> activity was designed to help students recognize the concept of “niche”. Read the Teacher Guide for this Ground Finches activity and decide if you will use it, If not, you’ll need to skip ahead in the slide deck.</a:t>
            </a:r>
          </a:p>
          <a:p>
            <a:endParaRPr lang="en-US" baseline="0" dirty="0"/>
          </a:p>
          <a:p>
            <a:r>
              <a:rPr lang="en-US" baseline="0" dirty="0"/>
              <a:t>This slide introduces basic instructions, which are fleshed-out better in the Teacher Guide and on the Student Handout.</a:t>
            </a:r>
          </a:p>
          <a:p>
            <a:endParaRPr lang="en-US" baseline="0" dirty="0"/>
          </a:p>
          <a:p>
            <a:r>
              <a:rPr lang="en-US" baseline="0" dirty="0"/>
              <a:t>SOURCES (related to Ground Finches activity):</a:t>
            </a:r>
          </a:p>
          <a:p>
            <a:endParaRPr lang="en-US" baseline="0" dirty="0"/>
          </a:p>
          <a:p>
            <a:r>
              <a:rPr lang="en-US" baseline="0" dirty="0"/>
              <a:t>(1) Finch Cards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Information on cards compiled from:</a:t>
            </a:r>
            <a:endParaRPr lang="en-US" dirty="0"/>
          </a:p>
          <a:p>
            <a:pPr marL="171450" indent="-171450">
              <a:buFont typeface="Arial" panose="020B0604020202020204" pitchFamily="34" charset="0"/>
              <a:buChar char="•"/>
            </a:pPr>
            <a:r>
              <a:rPr lang="en-US" dirty="0">
                <a:hlinkClick r:id="rId3"/>
              </a:rPr>
              <a:t>http://learnline.cdu.edu.au/mooc/darwin-evolution/species/finches.html</a:t>
            </a:r>
            <a:endParaRPr lang="en-US" dirty="0"/>
          </a:p>
          <a:p>
            <a:pPr marL="171450" indent="-171450">
              <a:buFont typeface="Arial" panose="020B0604020202020204" pitchFamily="34" charset="0"/>
              <a:buChar char="•"/>
            </a:pPr>
            <a:r>
              <a:rPr lang="en-US" dirty="0">
                <a:hlinkClick r:id="rId4"/>
              </a:rPr>
              <a:t>http://www.oiseaux-birds.com/card-sharp-beaked-ground-finch.html</a:t>
            </a:r>
            <a:endParaRPr lang="en-US" dirty="0"/>
          </a:p>
          <a:p>
            <a:pPr marL="171450" indent="-171450">
              <a:buFont typeface="Arial" panose="020B0604020202020204" pitchFamily="34" charset="0"/>
              <a:buChar char="•"/>
            </a:pPr>
            <a:r>
              <a:rPr lang="en-US" dirty="0"/>
              <a:t>various</a:t>
            </a:r>
            <a:r>
              <a:rPr lang="en-US" baseline="0" dirty="0"/>
              <a:t> Wikipedia articles</a:t>
            </a:r>
            <a:endParaRPr lang="en-US" dirty="0"/>
          </a:p>
          <a:p>
            <a:endParaRPr lang="en-US" baseline="0" dirty="0"/>
          </a:p>
          <a:p>
            <a:r>
              <a:rPr lang="en-US" baseline="0" dirty="0"/>
              <a:t>(2)Galapagos Map</a:t>
            </a:r>
          </a:p>
          <a:p>
            <a:r>
              <a:rPr lang="en-US" baseline="0" dirty="0"/>
              <a:t>Image: </a:t>
            </a:r>
            <a:r>
              <a:rPr lang="en-US" sz="1200" b="0" i="0" kern="1200" dirty="0">
                <a:solidFill>
                  <a:schemeClr val="tx1"/>
                </a:solidFill>
                <a:effectLst/>
                <a:latin typeface="+mn-lt"/>
                <a:ea typeface="+mn-ea"/>
                <a:cs typeface="+mn-cs"/>
              </a:rPr>
              <a:t>Simple map of the Galapagos islands.</a:t>
            </a:r>
          </a:p>
          <a:p>
            <a:r>
              <a:rPr lang="en-US" sz="1200" b="0" i="0" kern="1200" baseline="0" dirty="0">
                <a:solidFill>
                  <a:schemeClr val="tx1"/>
                </a:solidFill>
                <a:effectLst/>
                <a:latin typeface="+mn-lt"/>
                <a:ea typeface="+mn-ea"/>
                <a:cs typeface="+mn-cs"/>
              </a:rPr>
              <a:t>URL: https://commons.wikimedia.org/wiki/File:Galapagos_map_of_islands_(flat).png</a:t>
            </a:r>
          </a:p>
          <a:p>
            <a:r>
              <a:rPr lang="en-US" sz="1200" b="0" i="0" kern="1200" baseline="0" dirty="0">
                <a:solidFill>
                  <a:schemeClr val="tx1"/>
                </a:solidFill>
                <a:effectLst/>
                <a:latin typeface="+mn-lt"/>
                <a:ea typeface="+mn-ea"/>
                <a:cs typeface="+mn-cs"/>
              </a:rPr>
              <a:t>Attribution: Andrew Z. Colvin, CC BY-SA 4.0 &lt;https://creativecommons.org/licenses/by-sa/4.0&gt;, via Wikimedia Commons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23</a:t>
            </a:fld>
            <a:endParaRPr lang="en-US"/>
          </a:p>
        </p:txBody>
      </p:sp>
    </p:spTree>
    <p:extLst>
      <p:ext uri="{BB962C8B-B14F-4D97-AF65-F5344CB8AC3E}">
        <p14:creationId xmlns:p14="http://schemas.microsoft.com/office/powerpoint/2010/main" val="3295275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If you skipped the Ground Finches activity, you can pick up here with your conversation. If you did complete the activity, this is a chance for you to process some of the patterns and ideas students generated in their work groups and on their handouts.</a:t>
            </a:r>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24</a:t>
            </a:fld>
            <a:endParaRPr lang="en-US"/>
          </a:p>
        </p:txBody>
      </p:sp>
    </p:spTree>
    <p:extLst>
      <p:ext uri="{BB962C8B-B14F-4D97-AF65-F5344CB8AC3E}">
        <p14:creationId xmlns:p14="http://schemas.microsoft.com/office/powerpoint/2010/main" val="32638667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Students usually are able to easily extrapolate that there are so many because there are so many different environments on Earth. If they seem stuck, start small - the classroom is a simple example. Ask what environments for living things exist in this classroom? What kinds of living things might we find in them? Then, on this campus? In this town? Etc.</a:t>
            </a:r>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25</a:t>
            </a:fld>
            <a:endParaRPr lang="en-US"/>
          </a:p>
        </p:txBody>
      </p:sp>
    </p:spTree>
    <p:extLst>
      <p:ext uri="{BB962C8B-B14F-4D97-AF65-F5344CB8AC3E}">
        <p14:creationId xmlns:p14="http://schemas.microsoft.com/office/powerpoint/2010/main" val="15773341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Draw your students’ attention to models on</a:t>
            </a:r>
            <a:r>
              <a:rPr lang="en-US" baseline="0" dirty="0"/>
              <a:t> the wall or in their notebooks. You will have to decide how much you will guide them in this moment.</a:t>
            </a:r>
          </a:p>
          <a:p>
            <a:r>
              <a:rPr lang="en-US" baseline="0" dirty="0"/>
              <a:t>Relevant models include Natural Selection, Population Variation, and Speciation—much like a similar conversation the class had in attempting to address the Big Question at the start of the Speciation unit, except that now we also have a model to help us explain how new species arise. You may also find ideas from the Blue Loop (namely Meiosis, Classical Genetics, and DNA) are productive here as well. </a:t>
            </a:r>
          </a:p>
          <a:p>
            <a:endParaRPr lang="en-US" baseline="0" dirty="0"/>
          </a:p>
          <a:p>
            <a:r>
              <a:rPr lang="en-US" baseline="0" dirty="0"/>
              <a:t>On a slide, or on the board, record the ”answers” generated by the class. Pick the one the class thinks is “best” (have them vote if necessary) to use going forward.</a:t>
            </a:r>
          </a:p>
          <a:p>
            <a:r>
              <a:rPr lang="en-US" baseline="0" dirty="0"/>
              <a:t>Sample text to add to the “Answer”: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5C257B"/>
                </a:solidFill>
                <a:latin typeface="Arial" panose="020B0604020202020204" pitchFamily="34" charset="0"/>
                <a:cs typeface="Arial" panose="020B0604020202020204" pitchFamily="34" charset="0"/>
              </a:rPr>
              <a:t>There is a lot of biodiversity (many very different species) on Earth because… as living things spread out into different environments, they evolved and were each shaped by those different environments until new species formed. AND, there are a LOT of very different environments on Earth!</a:t>
            </a:r>
          </a:p>
          <a:p>
            <a:endParaRPr lang="en-US" baseline="0" dirty="0"/>
          </a:p>
        </p:txBody>
      </p:sp>
      <p:sp>
        <p:nvSpPr>
          <p:cNvPr id="4" name="Slide Number Placeholder 3"/>
          <p:cNvSpPr>
            <a:spLocks noGrp="1"/>
          </p:cNvSpPr>
          <p:nvPr>
            <p:ph type="sldNum" sz="quarter" idx="10"/>
          </p:nvPr>
        </p:nvSpPr>
        <p:spPr/>
        <p:txBody>
          <a:bodyPr/>
          <a:lstStyle/>
          <a:p>
            <a:fld id="{BBD36F42-2B71-4EBB-92BD-C8CB14DBA402}" type="slidenum">
              <a:rPr lang="en-US" smtClean="0"/>
              <a:pPr/>
              <a:t>26</a:t>
            </a:fld>
            <a:endParaRPr lang="en-US"/>
          </a:p>
        </p:txBody>
      </p:sp>
    </p:spTree>
    <p:extLst>
      <p:ext uri="{BB962C8B-B14F-4D97-AF65-F5344CB8AC3E}">
        <p14:creationId xmlns:p14="http://schemas.microsoft.com/office/powerpoint/2010/main" val="20721330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feel it’s important to emphasize and be specific about the centrality of Natural Selection in explaining the diversity of life on Earth. Depending on your student population, you might want to have them pair/share about this before a whole class discussion. Either way, there should be a whole class discussion about how to re-word the answer.</a:t>
            </a:r>
          </a:p>
          <a:p>
            <a:r>
              <a:rPr lang="en-US" dirty="0"/>
              <a:t>Sample text to add to the “Answer”.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5C257B"/>
                </a:solidFill>
                <a:latin typeface="Arial" panose="020B0604020202020204" pitchFamily="34" charset="0"/>
                <a:cs typeface="Arial" panose="020B0604020202020204" pitchFamily="34" charset="0"/>
              </a:rPr>
              <a:t>There is a lot of biodiversity on Earth, because as living things spread out into different environments, they evolved by Natural Selection, shaped by those different environments, until new species formed. AND, there are a LOT of very different environments on Earth!</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27</a:t>
            </a:fld>
            <a:endParaRPr lang="en-US"/>
          </a:p>
        </p:txBody>
      </p:sp>
    </p:spTree>
    <p:extLst>
      <p:ext uri="{BB962C8B-B14F-4D97-AF65-F5344CB8AC3E}">
        <p14:creationId xmlns:p14="http://schemas.microsoft.com/office/powerpoint/2010/main" val="1091561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28</a:t>
            </a:fld>
            <a:endParaRPr lang="en-US"/>
          </a:p>
        </p:txBody>
      </p:sp>
    </p:spTree>
    <p:extLst>
      <p:ext uri="{BB962C8B-B14F-4D97-AF65-F5344CB8AC3E}">
        <p14:creationId xmlns:p14="http://schemas.microsoft.com/office/powerpoint/2010/main" val="3426489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This is the list the class generated at the very beginning of the year. Of </a:t>
            </a:r>
            <a:r>
              <a:rPr lang="en-US" dirty="0"/>
              <a:t>course you would use the list from your own class – this is just an example. </a:t>
            </a:r>
          </a:p>
          <a:p>
            <a:endParaRPr lang="en-US" dirty="0"/>
          </a:p>
          <a:p>
            <a:r>
              <a:rPr lang="en-US" dirty="0"/>
              <a:t>If time allows it is fun to add to the list…things like they all use ATP as their energy source, all use the same DNA code, all rely on enzymes for chemical reactions, are made of proteins, fats, and carbohydrates,</a:t>
            </a:r>
            <a:r>
              <a:rPr lang="en-US" baseline="0" dirty="0"/>
              <a:t> </a:t>
            </a:r>
            <a:r>
              <a:rPr lang="en-US" dirty="0"/>
              <a:t>etc. It can just be an open discussion – or, if you have added to the list throughout the year, you don’t need to ask this question.</a:t>
            </a:r>
          </a:p>
        </p:txBody>
      </p:sp>
      <p:sp>
        <p:nvSpPr>
          <p:cNvPr id="4" name="Slide Number Placeholder 3"/>
          <p:cNvSpPr>
            <a:spLocks noGrp="1"/>
          </p:cNvSpPr>
          <p:nvPr>
            <p:ph type="sldNum" sz="quarter" idx="5"/>
          </p:nvPr>
        </p:nvSpPr>
        <p:spPr/>
        <p:txBody>
          <a:bodyPr/>
          <a:lstStyle/>
          <a:p>
            <a:fld id="{FECCCE4F-3631-AC48-8566-8B8EA34C836B}" type="slidenum">
              <a:rPr lang="en-US" smtClean="0"/>
              <a:t>30</a:t>
            </a:fld>
            <a:endParaRPr lang="en-US"/>
          </a:p>
        </p:txBody>
      </p:sp>
    </p:spTree>
    <p:extLst>
      <p:ext uri="{BB962C8B-B14F-4D97-AF65-F5344CB8AC3E}">
        <p14:creationId xmlns:p14="http://schemas.microsoft.com/office/powerpoint/2010/main" val="24920259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is just a chance to get some</a:t>
            </a:r>
            <a:r>
              <a:rPr lang="en-US" baseline="0" dirty="0" smtClean="0"/>
              <a:t> of their thinking on the table. The ensuing slides unpack ideas about common ancestry.</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31</a:t>
            </a:fld>
            <a:endParaRPr lang="en-US"/>
          </a:p>
        </p:txBody>
      </p:sp>
    </p:spTree>
    <p:extLst>
      <p:ext uri="{BB962C8B-B14F-4D97-AF65-F5344CB8AC3E}">
        <p14:creationId xmlns:p14="http://schemas.microsoft.com/office/powerpoint/2010/main" val="86898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3</a:t>
            </a:fld>
            <a:endParaRPr lang="en-US"/>
          </a:p>
        </p:txBody>
      </p:sp>
    </p:spTree>
    <p:extLst>
      <p:ext uri="{BB962C8B-B14F-4D97-AF65-F5344CB8AC3E}">
        <p14:creationId xmlns:p14="http://schemas.microsoft.com/office/powerpoint/2010/main" val="3413423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You</a:t>
            </a:r>
            <a:r>
              <a:rPr lang="en-US" baseline="0" dirty="0" smtClean="0"/>
              <a:t> can move through these slides, narrating at whatever pace makes sense.</a:t>
            </a:r>
            <a:endParaRPr lang="en-US" dirty="0" smtClean="0"/>
          </a:p>
          <a:p>
            <a:endParaRPr lang="en-US"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32</a:t>
            </a:fld>
            <a:endParaRPr lang="en-US"/>
          </a:p>
        </p:txBody>
      </p:sp>
    </p:spTree>
    <p:extLst>
      <p:ext uri="{BB962C8B-B14F-4D97-AF65-F5344CB8AC3E}">
        <p14:creationId xmlns:p14="http://schemas.microsoft.com/office/powerpoint/2010/main" val="36005680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We’ve introduced this “branching” representation before, but good to be sure everyone understands what it signifies before moving forward here</a:t>
            </a:r>
            <a:r>
              <a:rPr lang="en-US" dirty="0" smtClean="0"/>
              <a:t>. There are a lot of branches as we extend our conversation about speciation from</a:t>
            </a:r>
            <a:r>
              <a:rPr lang="en-US" baseline="0" dirty="0" smtClean="0"/>
              <a:t> “one into two” to “one into eleven”.</a:t>
            </a:r>
            <a:endParaRPr lang="en-US" dirty="0"/>
          </a:p>
          <a:p>
            <a:endParaRPr lang="en-US" dirty="0"/>
          </a:p>
          <a:p>
            <a:r>
              <a:rPr lang="en-US" baseline="0" dirty="0"/>
              <a:t>SOURCES:</a:t>
            </a:r>
          </a:p>
          <a:p>
            <a:r>
              <a:rPr lang="en-US" baseline="0" dirty="0"/>
              <a:t>Tree courtesy MBER-Bio.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33</a:t>
            </a:fld>
            <a:endParaRPr lang="en-US"/>
          </a:p>
        </p:txBody>
      </p:sp>
    </p:spTree>
    <p:extLst>
      <p:ext uri="{BB962C8B-B14F-4D97-AF65-F5344CB8AC3E}">
        <p14:creationId xmlns:p14="http://schemas.microsoft.com/office/powerpoint/2010/main" val="36717563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We are beginning to draw out student</a:t>
            </a:r>
            <a:r>
              <a:rPr lang="en-US" baseline="0" dirty="0" smtClean="0"/>
              <a:t> ideas about common ancestry here. This unit has been designed for students to do some of the thinking. We reveal this pattern of common ancestry in the coming slides, but its significance to our question about unity is a conversation you’ll need to have with them on the final slide of the learning segment. (Why does it matter that we all have a common ancestor? What does that have to do with all life having characteristics in common?)</a:t>
            </a:r>
          </a:p>
          <a:p>
            <a:endParaRPr lang="en-US" dirty="0"/>
          </a:p>
          <a:p>
            <a:r>
              <a:rPr lang="en-US" baseline="0" dirty="0"/>
              <a:t>SOURCES:</a:t>
            </a:r>
          </a:p>
          <a:p>
            <a:r>
              <a:rPr lang="en-US" baseline="0" dirty="0"/>
              <a:t>Tree courtesy MBER-Bio.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34</a:t>
            </a:fld>
            <a:endParaRPr lang="en-US"/>
          </a:p>
        </p:txBody>
      </p:sp>
    </p:spTree>
    <p:extLst>
      <p:ext uri="{BB962C8B-B14F-4D97-AF65-F5344CB8AC3E}">
        <p14:creationId xmlns:p14="http://schemas.microsoft.com/office/powerpoint/2010/main" val="17965461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We are going to start “zooming</a:t>
            </a:r>
            <a:r>
              <a:rPr lang="en-US" baseline="0" dirty="0" smtClean="0"/>
              <a:t> out” to see that the Galapagos finches are only a tiny piece of bird biodiversity… and ultimately their place on the tree of life. We do this in service of illustrating the pattern that all life is related, and we visualize it on branching/tree diagrams. Don’t get too caught up in the details, unless you happen to have a class of bird enthusiasts! (Seems unlikely.)</a:t>
            </a:r>
            <a:endParaRPr lang="en-US" dirty="0"/>
          </a:p>
          <a:p>
            <a:endParaRPr lang="en-US" dirty="0"/>
          </a:p>
          <a:p>
            <a:endParaRPr lang="en-US" dirty="0"/>
          </a:p>
          <a:p>
            <a:r>
              <a:rPr lang="en-US" dirty="0"/>
              <a:t>SOURCES:</a:t>
            </a:r>
          </a:p>
          <a:p>
            <a:r>
              <a:rPr lang="en-US" dirty="0"/>
              <a:t>&lt;clockwise from upper left&gt;</a:t>
            </a:r>
          </a:p>
          <a:p>
            <a:endParaRPr lang="en-US" dirty="0"/>
          </a:p>
          <a:p>
            <a:r>
              <a:rPr lang="en-US" dirty="0"/>
              <a:t>Image: </a:t>
            </a:r>
            <a:r>
              <a:rPr lang="en-US" sz="1200" b="0" i="0" kern="1200" dirty="0">
                <a:solidFill>
                  <a:schemeClr val="tx1"/>
                </a:solidFill>
                <a:effectLst/>
                <a:latin typeface="+mn-lt"/>
                <a:ea typeface="+mn-ea"/>
                <a:cs typeface="+mn-cs"/>
              </a:rPr>
              <a:t>Western Scrub Jay aka California Scrub Jay, taken on February 28, 2010 in Mann, Seattle, WA, US.</a:t>
            </a:r>
            <a:endParaRPr lang="en-US" dirty="0"/>
          </a:p>
          <a:p>
            <a:r>
              <a:rPr lang="en-US" dirty="0"/>
              <a:t>URL: https://commons.wikimedia.org/wiki/File:Aphelocoma_californica_in_Seattle_cropped.jpg</a:t>
            </a:r>
          </a:p>
          <a:p>
            <a:r>
              <a:rPr lang="en-US" dirty="0"/>
              <a:t>Attribution: Aphelocoma_californica_in_Seattle.jpg: Minette </a:t>
            </a:r>
            <a:r>
              <a:rPr lang="en-US" dirty="0" err="1"/>
              <a:t>Laynederivative</a:t>
            </a:r>
            <a:r>
              <a:rPr lang="en-US" dirty="0"/>
              <a:t> work: Samsara, CC BY-SA 2.0 &lt;https://creativecommons.org/licenses/by-sa/2.0&gt;, via Wikimedia Commons</a:t>
            </a:r>
          </a:p>
          <a:p>
            <a:endParaRPr lang="en-US" dirty="0"/>
          </a:p>
          <a:p>
            <a:r>
              <a:rPr lang="en-US" dirty="0"/>
              <a:t>Image:</a:t>
            </a:r>
            <a:r>
              <a:rPr lang="en-US" baseline="0" dirty="0"/>
              <a:t> </a:t>
            </a:r>
            <a:r>
              <a:rPr lang="en-US" sz="1200" b="0" i="0" kern="1200" dirty="0">
                <a:solidFill>
                  <a:schemeClr val="tx1"/>
                </a:solidFill>
                <a:effectLst/>
                <a:latin typeface="+mn-lt"/>
                <a:ea typeface="+mn-ea"/>
                <a:cs typeface="+mn-cs"/>
              </a:rPr>
              <a:t>Southern masked weaver (</a:t>
            </a:r>
            <a:r>
              <a:rPr lang="en-US" sz="1200" b="0" i="1" u="none" strike="noStrike" kern="1200" dirty="0" err="1">
                <a:solidFill>
                  <a:schemeClr val="tx1"/>
                </a:solidFill>
                <a:effectLst/>
                <a:latin typeface="+mn-lt"/>
                <a:ea typeface="+mn-ea"/>
                <a:cs typeface="+mn-cs"/>
              </a:rPr>
              <a:t>Ploceus</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velatus</a:t>
            </a:r>
            <a:r>
              <a:rPr lang="en-US" sz="1200" b="0" i="0" kern="1200" dirty="0">
                <a:solidFill>
                  <a:schemeClr val="tx1"/>
                </a:solidFill>
                <a:effectLst/>
                <a:latin typeface="+mn-lt"/>
                <a:ea typeface="+mn-ea"/>
                <a:cs typeface="+mn-cs"/>
              </a:rPr>
              <a:t>) male, </a:t>
            </a:r>
            <a:r>
              <a:rPr lang="en-US" sz="1200" b="0" i="0" kern="1200" dirty="0" err="1">
                <a:solidFill>
                  <a:schemeClr val="tx1"/>
                </a:solidFill>
                <a:effectLst/>
                <a:latin typeface="+mn-lt"/>
                <a:ea typeface="+mn-ea"/>
                <a:cs typeface="+mn-cs"/>
              </a:rPr>
              <a:t>Tswalu</a:t>
            </a:r>
            <a:r>
              <a:rPr lang="en-US" sz="1200" b="0" i="0" kern="1200" dirty="0">
                <a:solidFill>
                  <a:schemeClr val="tx1"/>
                </a:solidFill>
                <a:effectLst/>
                <a:latin typeface="+mn-lt"/>
                <a:ea typeface="+mn-ea"/>
                <a:cs typeface="+mn-cs"/>
              </a:rPr>
              <a:t> Kalahari Reserve, South Africa</a:t>
            </a:r>
          </a:p>
          <a:p>
            <a:r>
              <a:rPr lang="en-US" sz="1200" b="0" i="0" kern="1200" dirty="0">
                <a:solidFill>
                  <a:schemeClr val="tx1"/>
                </a:solidFill>
                <a:effectLst/>
                <a:latin typeface="+mn-lt"/>
                <a:ea typeface="+mn-ea"/>
                <a:cs typeface="+mn-cs"/>
              </a:rPr>
              <a:t>URL: https://commons.wikimedia.org/wiki/File:Southern_masked_weaver_(Ploceus_velatus)_male.jpg</a:t>
            </a:r>
          </a:p>
          <a:p>
            <a:r>
              <a:rPr lang="en-US" sz="1200" b="0" i="0" kern="1200" dirty="0">
                <a:solidFill>
                  <a:schemeClr val="tx1"/>
                </a:solidFill>
                <a:effectLst/>
                <a:latin typeface="+mn-lt"/>
                <a:ea typeface="+mn-ea"/>
                <a:cs typeface="+mn-cs"/>
              </a:rPr>
              <a:t>Attribution: Charles J. Sharp, CC BY-SA 4.0 &lt;https://creativecommons.org/licenses/by-sa/4.0&gt;, via Wikimedia Commons</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Image: Hooded Crow (</a:t>
            </a:r>
            <a:r>
              <a:rPr lang="en-US" sz="1200" b="0" i="1" kern="1200" dirty="0" err="1">
                <a:solidFill>
                  <a:schemeClr val="tx1"/>
                </a:solidFill>
                <a:effectLst/>
                <a:latin typeface="+mn-lt"/>
                <a:ea typeface="+mn-ea"/>
                <a:cs typeface="+mn-cs"/>
              </a:rPr>
              <a:t>Corvus</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cornix</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Espiye</a:t>
            </a:r>
            <a:r>
              <a:rPr lang="en-US" sz="1200" b="0" i="0" kern="1200" dirty="0">
                <a:solidFill>
                  <a:schemeClr val="tx1"/>
                </a:solidFill>
                <a:effectLst/>
                <a:latin typeface="+mn-lt"/>
                <a:ea typeface="+mn-ea"/>
                <a:cs typeface="+mn-cs"/>
              </a:rPr>
              <a:t> - </a:t>
            </a:r>
            <a:r>
              <a:rPr lang="en-US" sz="1200" b="0" i="0" kern="1200" dirty="0" err="1">
                <a:solidFill>
                  <a:schemeClr val="tx1"/>
                </a:solidFill>
                <a:effectLst/>
                <a:latin typeface="+mn-lt"/>
                <a:ea typeface="+mn-ea"/>
                <a:cs typeface="+mn-cs"/>
              </a:rPr>
              <a:t>Giresun</a:t>
            </a:r>
            <a:r>
              <a:rPr lang="en-US" sz="1200" b="0" i="0" kern="1200" dirty="0">
                <a:solidFill>
                  <a:schemeClr val="tx1"/>
                </a:solidFill>
                <a:effectLst/>
                <a:latin typeface="+mn-lt"/>
                <a:ea typeface="+mn-ea"/>
                <a:cs typeface="+mn-cs"/>
              </a:rPr>
              <a:t>, Turkey.</a:t>
            </a:r>
          </a:p>
          <a:p>
            <a:r>
              <a:rPr lang="en-US" sz="1200" b="0" i="0" kern="1200" dirty="0">
                <a:solidFill>
                  <a:schemeClr val="tx1"/>
                </a:solidFill>
                <a:effectLst/>
                <a:latin typeface="+mn-lt"/>
                <a:ea typeface="+mn-ea"/>
                <a:cs typeface="+mn-cs"/>
              </a:rPr>
              <a:t>URL: https://commons.wikimedia.org/wiki/File:Corvus_cornix_-_Hooded_Crow,_Giresun_01-4.jpg </a:t>
            </a:r>
          </a:p>
          <a:p>
            <a:r>
              <a:rPr lang="en-US" sz="1200" b="0" i="0" kern="1200" dirty="0">
                <a:solidFill>
                  <a:schemeClr val="tx1"/>
                </a:solidFill>
                <a:effectLst/>
                <a:latin typeface="+mn-lt"/>
                <a:ea typeface="+mn-ea"/>
                <a:cs typeface="+mn-cs"/>
              </a:rPr>
              <a:t>Attribution: </a:t>
            </a:r>
            <a:r>
              <a:rPr lang="en-US" sz="1200" b="0" i="0" kern="1200" dirty="0" err="1">
                <a:solidFill>
                  <a:schemeClr val="tx1"/>
                </a:solidFill>
                <a:effectLst/>
                <a:latin typeface="+mn-lt"/>
                <a:ea typeface="+mn-ea"/>
                <a:cs typeface="+mn-cs"/>
              </a:rPr>
              <a:t>Zeynel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Cebeci</a:t>
            </a:r>
            <a:r>
              <a:rPr lang="en-US" sz="1200" b="0" i="0" kern="1200" dirty="0">
                <a:solidFill>
                  <a:schemeClr val="tx1"/>
                </a:solidFill>
                <a:effectLst/>
                <a:latin typeface="+mn-lt"/>
                <a:ea typeface="+mn-ea"/>
                <a:cs typeface="+mn-cs"/>
              </a:rPr>
              <a:t>, CC BY-SA 4.0 &lt;https://creativecommons.org/licenses/by-sa/4.0&gt;, via Wikimedia Commons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a:t>
            </a:r>
            <a:r>
              <a:rPr lang="en-US" sz="1200" b="0" i="0" u="none" strike="noStrike" kern="1200" dirty="0">
                <a:solidFill>
                  <a:schemeClr val="tx1"/>
                </a:solidFill>
                <a:effectLst/>
                <a:latin typeface="+mn-lt"/>
                <a:ea typeface="+mn-ea"/>
                <a:cs typeface="+mn-cs"/>
              </a:rPr>
              <a:t>White-breasted Nuthatch</a:t>
            </a:r>
            <a:r>
              <a:rPr lang="en-US" sz="1200" b="0" i="0"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Sitta</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carolinensis</a:t>
            </a:r>
            <a:r>
              <a:rPr lang="en-US" sz="1200" b="0" i="0" kern="1200" dirty="0">
                <a:solidFill>
                  <a:schemeClr val="tx1"/>
                </a:solidFill>
                <a:effectLst/>
                <a:latin typeface="+mn-lt"/>
                <a:ea typeface="+mn-ea"/>
                <a:cs typeface="+mn-cs"/>
              </a:rPr>
              <a:t>), female, </a:t>
            </a:r>
            <a:r>
              <a:rPr lang="en-US" sz="1200" b="0" i="0" u="none" strike="noStrike" kern="1200" dirty="0">
                <a:solidFill>
                  <a:schemeClr val="tx1"/>
                </a:solidFill>
                <a:effectLst/>
                <a:latin typeface="+mn-lt"/>
                <a:ea typeface="+mn-ea"/>
                <a:cs typeface="+mn-cs"/>
              </a:rPr>
              <a:t>Cap </a:t>
            </a:r>
            <a:r>
              <a:rPr lang="en-US" sz="1200" b="0" i="0" u="none" strike="noStrike" kern="1200" dirty="0" err="1">
                <a:solidFill>
                  <a:schemeClr val="tx1"/>
                </a:solidFill>
                <a:effectLst/>
                <a:latin typeface="+mn-lt"/>
                <a:ea typeface="+mn-ea"/>
                <a:cs typeface="+mn-cs"/>
              </a:rPr>
              <a:t>Tourmente</a:t>
            </a:r>
            <a:r>
              <a:rPr lang="en-US" sz="1200" b="0" i="0" u="none" strike="noStrike" kern="1200" dirty="0">
                <a:solidFill>
                  <a:schemeClr val="tx1"/>
                </a:solidFill>
                <a:effectLst/>
                <a:latin typeface="+mn-lt"/>
                <a:ea typeface="+mn-ea"/>
                <a:cs typeface="+mn-cs"/>
              </a:rPr>
              <a:t> National Wildlife Area</a:t>
            </a:r>
            <a:r>
              <a:rPr lang="en-US" sz="1200" b="0" i="0" kern="1200" dirty="0">
                <a:solidFill>
                  <a:schemeClr val="tx1"/>
                </a:solidFill>
                <a:effectLst/>
                <a:latin typeface="+mn-lt"/>
                <a:ea typeface="+mn-ea"/>
                <a:cs typeface="+mn-cs"/>
              </a:rPr>
              <a:t>, Quebec, Canada.</a:t>
            </a:r>
          </a:p>
          <a:p>
            <a:r>
              <a:rPr lang="en-US" sz="1200" b="0" i="0" kern="1200" dirty="0">
                <a:solidFill>
                  <a:schemeClr val="tx1"/>
                </a:solidFill>
                <a:effectLst/>
                <a:latin typeface="+mn-lt"/>
                <a:ea typeface="+mn-ea"/>
                <a:cs typeface="+mn-cs"/>
              </a:rPr>
              <a:t>URL: https://commons.wikimedia.org/wiki/File:Sitta_carolinensis_CT2.jpg</a:t>
            </a:r>
          </a:p>
          <a:p>
            <a:r>
              <a:rPr lang="en-US" sz="1200" b="0" i="0" kern="1200" dirty="0">
                <a:solidFill>
                  <a:schemeClr val="tx1"/>
                </a:solidFill>
                <a:effectLst/>
                <a:latin typeface="+mn-lt"/>
                <a:ea typeface="+mn-ea"/>
                <a:cs typeface="+mn-cs"/>
              </a:rPr>
              <a:t>Attribution: Cephas, CC BY-SA 3.0 &lt;https://creativecommons.org/licenses/by-sa/3.0&gt;, via Wikimedia Commons</a:t>
            </a:r>
          </a:p>
          <a:p>
            <a:endParaRPr lang="en-US" dirty="0"/>
          </a:p>
          <a:p>
            <a:r>
              <a:rPr lang="en-US" dirty="0"/>
              <a:t>Image: </a:t>
            </a:r>
            <a:r>
              <a:rPr lang="en-US" sz="1200" b="0" i="0" kern="1200" dirty="0">
                <a:solidFill>
                  <a:schemeClr val="tx1"/>
                </a:solidFill>
                <a:effectLst/>
                <a:latin typeface="+mn-lt"/>
                <a:ea typeface="+mn-ea"/>
                <a:cs typeface="+mn-cs"/>
              </a:rPr>
              <a:t>Western Tanager (</a:t>
            </a:r>
            <a:r>
              <a:rPr lang="en-US" sz="1200" b="0" i="0" kern="1200" dirty="0" err="1">
                <a:solidFill>
                  <a:schemeClr val="tx1"/>
                </a:solidFill>
                <a:effectLst/>
                <a:latin typeface="+mn-lt"/>
                <a:ea typeface="+mn-ea"/>
                <a:cs typeface="+mn-cs"/>
              </a:rPr>
              <a:t>Piranga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ludoviciana</a:t>
            </a:r>
            <a:r>
              <a:rPr lang="en-US" sz="1200" b="0" i="0" kern="1200" dirty="0">
                <a:solidFill>
                  <a:schemeClr val="tx1"/>
                </a:solidFill>
                <a:effectLst/>
                <a:latin typeface="+mn-lt"/>
                <a:ea typeface="+mn-ea"/>
                <a:cs typeface="+mn-cs"/>
              </a:rPr>
              <a:t>) male; taken in Wyoming</a:t>
            </a:r>
            <a:endParaRPr lang="en-US" dirty="0"/>
          </a:p>
          <a:p>
            <a:r>
              <a:rPr lang="en-US" dirty="0"/>
              <a:t>URL: https://commons.wikimedia.org/wiki/File:Western_Tanager_piranga_ludoviciana;_body_visible,_male.jpg</a:t>
            </a:r>
          </a:p>
          <a:p>
            <a:r>
              <a:rPr lang="en-US" dirty="0"/>
              <a:t>Attribution: Kati Fleming, CC BY-SA 3.0 &lt;https://creativecommons.org/licenses/by-sa/3.0&gt;, via Wikimedia Commons</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Magpie shrike (</a:t>
            </a:r>
            <a:r>
              <a:rPr lang="en-US" sz="1200" b="0" i="1" kern="1200" dirty="0" err="1">
                <a:solidFill>
                  <a:schemeClr val="tx1"/>
                </a:solidFill>
                <a:effectLst/>
                <a:latin typeface="+mn-lt"/>
                <a:ea typeface="+mn-ea"/>
                <a:cs typeface="+mn-cs"/>
              </a:rPr>
              <a:t>Urolestes</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melanoleucus</a:t>
            </a:r>
            <a:r>
              <a:rPr lang="en-US" sz="1200" b="0" i="0" kern="1200" dirty="0">
                <a:solidFill>
                  <a:schemeClr val="tx1"/>
                </a:solidFill>
                <a:effectLst/>
                <a:latin typeface="+mn-lt"/>
                <a:ea typeface="+mn-ea"/>
                <a:cs typeface="+mn-cs"/>
              </a:rPr>
              <a:t>) beside the Sand River in </a:t>
            </a:r>
            <a:r>
              <a:rPr lang="en-US" sz="1200" b="0" i="0" kern="1200" dirty="0" err="1">
                <a:solidFill>
                  <a:schemeClr val="tx1"/>
                </a:solidFill>
                <a:effectLst/>
                <a:latin typeface="+mn-lt"/>
                <a:ea typeface="+mn-ea"/>
                <a:cs typeface="+mn-cs"/>
              </a:rPr>
              <a:t>Londolozi</a:t>
            </a:r>
            <a:r>
              <a:rPr lang="en-US" sz="1200" b="0" i="0" kern="1200" dirty="0">
                <a:solidFill>
                  <a:schemeClr val="tx1"/>
                </a:solidFill>
                <a:effectLst/>
                <a:latin typeface="+mn-lt"/>
                <a:ea typeface="+mn-ea"/>
                <a:cs typeface="+mn-cs"/>
              </a:rPr>
              <a:t> Game Reserve, Mpumalanga, South Africa</a:t>
            </a:r>
          </a:p>
          <a:p>
            <a:r>
              <a:rPr lang="en-US" sz="1200" b="0" i="0" kern="1200" dirty="0">
                <a:solidFill>
                  <a:schemeClr val="tx1"/>
                </a:solidFill>
                <a:effectLst/>
                <a:latin typeface="+mn-lt"/>
                <a:ea typeface="+mn-ea"/>
                <a:cs typeface="+mn-cs"/>
              </a:rPr>
              <a:t>URL: https://commons.wikimedia.org/wiki/File:Urolestes_melanoleucus_-Limpopo,_South_Africa-8.jpg</a:t>
            </a:r>
          </a:p>
          <a:p>
            <a:r>
              <a:rPr lang="en-US" sz="1200" b="0" i="0" kern="1200" dirty="0">
                <a:solidFill>
                  <a:schemeClr val="tx1"/>
                </a:solidFill>
                <a:effectLst/>
                <a:latin typeface="+mn-lt"/>
                <a:ea typeface="+mn-ea"/>
                <a:cs typeface="+mn-cs"/>
              </a:rPr>
              <a:t>Attribution: New Jersey Birds, CC BY-SA 2.0 &lt;https://creativecommons.org/licenses/by-sa/2.0&gt;, via Wikimedia Commons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Mountain Bluebird (</a:t>
            </a:r>
            <a:r>
              <a:rPr lang="en-US" sz="1200" b="0" i="0" kern="1200" dirty="0" err="1">
                <a:solidFill>
                  <a:schemeClr val="tx1"/>
                </a:solidFill>
                <a:effectLst/>
                <a:latin typeface="+mn-lt"/>
                <a:ea typeface="+mn-ea"/>
                <a:cs typeface="+mn-cs"/>
              </a:rPr>
              <a:t>Sialia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currucoides</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URL: https://commons.wikimedia.org/wiki/File:Mountain_Bluebird_(Sialia_currucoides)_(8732009207).jpg</a:t>
            </a:r>
          </a:p>
          <a:p>
            <a:r>
              <a:rPr lang="en-US" sz="1200" b="0" i="0" kern="1200" dirty="0">
                <a:solidFill>
                  <a:schemeClr val="tx1"/>
                </a:solidFill>
                <a:effectLst/>
                <a:latin typeface="+mn-lt"/>
                <a:ea typeface="+mn-ea"/>
                <a:cs typeface="+mn-cs"/>
              </a:rPr>
              <a:t>Attribution: Dominic </a:t>
            </a:r>
            <a:r>
              <a:rPr lang="en-US" sz="1200" b="0" i="0" kern="1200" dirty="0" err="1">
                <a:solidFill>
                  <a:schemeClr val="tx1"/>
                </a:solidFill>
                <a:effectLst/>
                <a:latin typeface="+mn-lt"/>
                <a:ea typeface="+mn-ea"/>
                <a:cs typeface="+mn-cs"/>
              </a:rPr>
              <a:t>Sherony</a:t>
            </a:r>
            <a:r>
              <a:rPr lang="en-US" sz="1200" b="0" i="0" kern="1200" dirty="0">
                <a:solidFill>
                  <a:schemeClr val="tx1"/>
                </a:solidFill>
                <a:effectLst/>
                <a:latin typeface="+mn-lt"/>
                <a:ea typeface="+mn-ea"/>
                <a:cs typeface="+mn-cs"/>
              </a:rPr>
              <a:t>, CC BY-SA 2.0 &lt;https://creativecommons.org/licenses/by-sa/2.0&gt;, via Wikimedia Commons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Image: </a:t>
            </a:r>
            <a:r>
              <a:rPr lang="en-US" sz="1200" b="0" i="0" kern="1200" dirty="0">
                <a:solidFill>
                  <a:schemeClr val="tx1"/>
                </a:solidFill>
                <a:effectLst/>
                <a:latin typeface="+mn-lt"/>
                <a:ea typeface="+mn-ea"/>
                <a:cs typeface="+mn-cs"/>
              </a:rPr>
              <a:t>Yellow Bunting (</a:t>
            </a:r>
            <a:r>
              <a:rPr lang="en-US" sz="1200" b="0" i="0" kern="1200" dirty="0" err="1">
                <a:solidFill>
                  <a:schemeClr val="tx1"/>
                </a:solidFill>
                <a:effectLst/>
                <a:latin typeface="+mn-lt"/>
                <a:ea typeface="+mn-ea"/>
                <a:cs typeface="+mn-cs"/>
              </a:rPr>
              <a:t>Emberiza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sulphurata</a:t>
            </a:r>
            <a:r>
              <a:rPr lang="en-US" sz="1200" b="0" i="0" kern="1200" dirty="0">
                <a:solidFill>
                  <a:schemeClr val="tx1"/>
                </a:solidFill>
                <a:effectLst/>
                <a:latin typeface="+mn-lt"/>
                <a:ea typeface="+mn-ea"/>
                <a:cs typeface="+mn-cs"/>
              </a:rPr>
              <a:t>) in Aomori </a:t>
            </a:r>
            <a:r>
              <a:rPr lang="en-US" sz="1200" b="0" i="0" kern="1200" dirty="0" err="1">
                <a:solidFill>
                  <a:schemeClr val="tx1"/>
                </a:solidFill>
                <a:effectLst/>
                <a:latin typeface="+mn-lt"/>
                <a:ea typeface="+mn-ea"/>
                <a:cs typeface="+mn-cs"/>
              </a:rPr>
              <a:t>pref</a:t>
            </a:r>
            <a:r>
              <a:rPr lang="en-US" sz="1200" b="0" i="0" kern="1200" dirty="0">
                <a:solidFill>
                  <a:schemeClr val="tx1"/>
                </a:solidFill>
                <a:effectLst/>
                <a:latin typeface="+mn-lt"/>
                <a:ea typeface="+mn-ea"/>
                <a:cs typeface="+mn-cs"/>
              </a:rPr>
              <a:t> on 12/July/2006</a:t>
            </a:r>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URL: https://commons.wikimedia.org/wiki/File:Emberiza_sulphurata.jpg</a:t>
            </a:r>
          </a:p>
          <a:p>
            <a:r>
              <a:rPr lang="en-US" sz="1200" b="0" i="0" kern="1200" baseline="0" dirty="0">
                <a:solidFill>
                  <a:schemeClr val="tx1"/>
                </a:solidFill>
                <a:effectLst/>
                <a:latin typeface="+mn-lt"/>
                <a:ea typeface="+mn-ea"/>
                <a:cs typeface="+mn-cs"/>
              </a:rPr>
              <a:t>Attribution: </a:t>
            </a:r>
            <a:r>
              <a:rPr lang="en-US" sz="1200" b="0" i="0" kern="1200" baseline="0" dirty="0" err="1">
                <a:solidFill>
                  <a:schemeClr val="tx1"/>
                </a:solidFill>
                <a:effectLst/>
                <a:latin typeface="+mn-lt"/>
                <a:ea typeface="+mn-ea"/>
                <a:cs typeface="+mn-cs"/>
              </a:rPr>
              <a:t>Koolah</a:t>
            </a:r>
            <a:r>
              <a:rPr lang="en-US" sz="1200" b="0" i="0" kern="1200" baseline="0" dirty="0">
                <a:solidFill>
                  <a:schemeClr val="tx1"/>
                </a:solidFill>
                <a:effectLst/>
                <a:latin typeface="+mn-lt"/>
                <a:ea typeface="+mn-ea"/>
                <a:cs typeface="+mn-cs"/>
              </a:rPr>
              <a:t>, CC BY-SA 3.0 &lt;https://creativecommons.org/licenses/by-sa/3.0&gt;, via Wikimedia Commons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Passer </a:t>
            </a:r>
            <a:r>
              <a:rPr lang="en-US" sz="1200" b="0" i="0" kern="1200" dirty="0" err="1">
                <a:solidFill>
                  <a:schemeClr val="tx1"/>
                </a:solidFill>
                <a:effectLst/>
                <a:latin typeface="+mn-lt"/>
                <a:ea typeface="+mn-ea"/>
                <a:cs typeface="+mn-cs"/>
              </a:rPr>
              <a:t>domesticus</a:t>
            </a:r>
            <a:r>
              <a:rPr lang="en-US" sz="1200" b="0" i="0" kern="1200" dirty="0">
                <a:solidFill>
                  <a:schemeClr val="tx1"/>
                </a:solidFill>
                <a:effectLst/>
                <a:latin typeface="+mn-lt"/>
                <a:ea typeface="+mn-ea"/>
                <a:cs typeface="+mn-cs"/>
              </a:rPr>
              <a:t>, House</a:t>
            </a:r>
            <a:r>
              <a:rPr lang="en-US" sz="1200" b="0" i="0" kern="1200" baseline="0" dirty="0">
                <a:solidFill>
                  <a:schemeClr val="tx1"/>
                </a:solidFill>
                <a:effectLst/>
                <a:latin typeface="+mn-lt"/>
                <a:ea typeface="+mn-ea"/>
                <a:cs typeface="+mn-cs"/>
              </a:rPr>
              <a:t> Sparrow</a:t>
            </a:r>
            <a:r>
              <a:rPr lang="en-US" sz="1200" b="0" i="0" kern="1200" dirty="0">
                <a:solidFill>
                  <a:schemeClr val="tx1"/>
                </a:solidFill>
                <a:effectLst/>
                <a:latin typeface="+mn-lt"/>
                <a:ea typeface="+mn-ea"/>
                <a:cs typeface="+mn-cs"/>
              </a:rPr>
              <a:t> in Iran</a:t>
            </a:r>
          </a:p>
          <a:p>
            <a:r>
              <a:rPr lang="en-US" sz="1200" b="0" i="0" kern="1200" dirty="0">
                <a:solidFill>
                  <a:schemeClr val="tx1"/>
                </a:solidFill>
                <a:effectLst/>
                <a:latin typeface="+mn-lt"/>
                <a:ea typeface="+mn-ea"/>
                <a:cs typeface="+mn-cs"/>
              </a:rPr>
              <a:t>URL:</a:t>
            </a:r>
            <a:r>
              <a:rPr lang="en-US" sz="1200" b="0" i="0" kern="1200" baseline="0" dirty="0">
                <a:solidFill>
                  <a:schemeClr val="tx1"/>
                </a:solidFill>
                <a:effectLst/>
                <a:latin typeface="+mn-lt"/>
                <a:ea typeface="+mn-ea"/>
                <a:cs typeface="+mn-cs"/>
              </a:rPr>
              <a:t> https://commons.wikimedia.org/wiki/File:Passer_domesticus_in_Iran.jpg</a:t>
            </a:r>
          </a:p>
          <a:p>
            <a:r>
              <a:rPr lang="en-US" sz="1200" b="0" i="0" kern="1200" baseline="0" dirty="0">
                <a:solidFill>
                  <a:schemeClr val="tx1"/>
                </a:solidFill>
                <a:effectLst/>
                <a:latin typeface="+mn-lt"/>
                <a:ea typeface="+mn-ea"/>
                <a:cs typeface="+mn-cs"/>
              </a:rPr>
              <a:t>Attribution: Fars Media Corporation, CC BY 4.0 &lt;https://creativecommons.org/licenses/by/4.0&gt;, via Wikimedia Commons</a:t>
            </a:r>
          </a:p>
          <a:p>
            <a:endParaRPr lang="en-US" sz="1200" b="0" i="0" kern="1200" baseline="0" dirty="0">
              <a:solidFill>
                <a:schemeClr val="tx1"/>
              </a:solidFill>
              <a:effectLst/>
              <a:latin typeface="+mn-lt"/>
              <a:ea typeface="+mn-ea"/>
              <a:cs typeface="+mn-cs"/>
            </a:endParaRPr>
          </a:p>
          <a:p>
            <a:r>
              <a:rPr lang="en-US" dirty="0"/>
              <a:t>Image: </a:t>
            </a:r>
            <a:r>
              <a:rPr lang="en-US" sz="1200" b="0" i="0" kern="1200" dirty="0">
                <a:solidFill>
                  <a:schemeClr val="tx1"/>
                </a:solidFill>
                <a:effectLst/>
                <a:latin typeface="+mn-lt"/>
                <a:ea typeface="+mn-ea"/>
                <a:cs typeface="+mn-cs"/>
              </a:rPr>
              <a:t>Palestine sunbird (</a:t>
            </a:r>
            <a:r>
              <a:rPr lang="en-US" sz="1200" b="0" i="1" kern="1200" dirty="0" err="1">
                <a:solidFill>
                  <a:schemeClr val="tx1"/>
                </a:solidFill>
                <a:effectLst/>
                <a:latin typeface="+mn-lt"/>
                <a:ea typeface="+mn-ea"/>
                <a:cs typeface="+mn-cs"/>
              </a:rPr>
              <a:t>Cinnyris</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osea</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osea</a:t>
            </a:r>
            <a:r>
              <a:rPr lang="en-US" sz="1200" b="0" i="0" kern="1200" dirty="0">
                <a:solidFill>
                  <a:schemeClr val="tx1"/>
                </a:solidFill>
                <a:effectLst/>
                <a:latin typeface="+mn-lt"/>
                <a:ea typeface="+mn-ea"/>
                <a:cs typeface="+mn-cs"/>
              </a:rPr>
              <a:t>) male, Dana Biosphere Reserve, Jordan</a:t>
            </a:r>
          </a:p>
          <a:p>
            <a:r>
              <a:rPr lang="en-US" dirty="0"/>
              <a:t>URL: https://en.wikipedia.org/wiki/File:Palestine_sunbird_(Cinnyris_osea_osea)_male.jpg</a:t>
            </a:r>
          </a:p>
          <a:p>
            <a:r>
              <a:rPr lang="en-US" dirty="0"/>
              <a:t>Attribution:</a:t>
            </a:r>
            <a:r>
              <a:rPr lang="en-US" baseline="0" dirty="0"/>
              <a:t> </a:t>
            </a:r>
            <a:r>
              <a:rPr lang="en-US" sz="1200" b="0" i="0" kern="1200" dirty="0">
                <a:solidFill>
                  <a:schemeClr val="tx1"/>
                </a:solidFill>
                <a:effectLst/>
                <a:latin typeface="+mn-lt"/>
                <a:ea typeface="+mn-ea"/>
                <a:cs typeface="+mn-cs"/>
              </a:rPr>
              <a:t>Charles J. Sharp, via Wikimedia Commons CC-BY-SA4.0</a:t>
            </a:r>
          </a:p>
          <a:p>
            <a:endParaRPr lang="en-US" sz="1200" b="0" i="0" kern="1200" baseline="0" dirty="0">
              <a:solidFill>
                <a:schemeClr val="tx1"/>
              </a:solidFill>
              <a:effectLst/>
              <a:latin typeface="+mn-lt"/>
              <a:ea typeface="+mn-ea"/>
              <a:cs typeface="+mn-cs"/>
            </a:endParaRPr>
          </a:p>
          <a:p>
            <a:r>
              <a:rPr lang="en-US" dirty="0"/>
              <a:t>Image: </a:t>
            </a:r>
            <a:r>
              <a:rPr lang="en-US" sz="1200" b="0" i="0" kern="1200" dirty="0">
                <a:solidFill>
                  <a:schemeClr val="tx1"/>
                </a:solidFill>
                <a:effectLst/>
                <a:latin typeface="+mn-lt"/>
                <a:ea typeface="+mn-ea"/>
                <a:cs typeface="+mn-cs"/>
              </a:rPr>
              <a:t>Andean Cock-of-the-rock (</a:t>
            </a:r>
            <a:r>
              <a:rPr lang="en-US" sz="1200" b="0" i="1" u="none" strike="noStrike" kern="1200" dirty="0" err="1">
                <a:solidFill>
                  <a:schemeClr val="tx1"/>
                </a:solidFill>
                <a:effectLst/>
                <a:latin typeface="+mn-lt"/>
                <a:ea typeface="+mn-ea"/>
                <a:cs typeface="+mn-cs"/>
              </a:rPr>
              <a:t>Rupicola</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peruviana</a:t>
            </a:r>
            <a:r>
              <a:rPr lang="en-US" sz="1200" b="0" i="0" kern="1200" dirty="0">
                <a:solidFill>
                  <a:schemeClr val="tx1"/>
                </a:solidFill>
                <a:effectLst/>
                <a:latin typeface="+mn-lt"/>
                <a:ea typeface="+mn-ea"/>
                <a:cs typeface="+mn-cs"/>
              </a:rPr>
              <a:t>). A male perching on a branch at San Diego Zoo, USA.</a:t>
            </a:r>
            <a:endParaRPr lang="en-US" dirty="0"/>
          </a:p>
          <a:p>
            <a:r>
              <a:rPr lang="en-US" dirty="0"/>
              <a:t>URL: https://commons.wikimedia.org/wiki/File:Rupicola_peruviana_(male)_-San_Diego_Zoo-8.jpg</a:t>
            </a:r>
          </a:p>
          <a:p>
            <a:r>
              <a:rPr lang="en-US" dirty="0"/>
              <a:t>Attribution: Jerry Thompson, CC BY 2.0 &lt;https://creativecommons.org/licenses/by/2.0&gt;, via Wikimedia Commons</a:t>
            </a:r>
          </a:p>
          <a:p>
            <a:endParaRPr lang="en-US" sz="1200" b="0" i="0" kern="1200" baseline="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35</a:t>
            </a:fld>
            <a:endParaRPr lang="en-US"/>
          </a:p>
        </p:txBody>
      </p:sp>
    </p:spTree>
    <p:extLst>
      <p:ext uri="{BB962C8B-B14F-4D97-AF65-F5344CB8AC3E}">
        <p14:creationId xmlns:p14="http://schemas.microsoft.com/office/powerpoint/2010/main" val="2141968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Backing out from the songbirds</a:t>
            </a:r>
            <a:r>
              <a:rPr lang="en-US" baseline="0" dirty="0"/>
              <a:t> or perching birds, we see they are related to parrots and falcons (And another group you don’t have to highlight).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Tree courtesy MBER-Bio.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endParaRPr lang="en-US" dirty="0"/>
          </a:p>
          <a:p>
            <a:endParaRPr lang="en-US" dirty="0"/>
          </a:p>
          <a:p>
            <a:r>
              <a:rPr lang="en-US" baseline="0" dirty="0"/>
              <a:t>Image: Carrion Crow (representative of passerine birds)</a:t>
            </a:r>
          </a:p>
          <a:p>
            <a:r>
              <a:rPr lang="en-US" baseline="0" dirty="0"/>
              <a:t>URL: https://commons.wikimedia.org/wiki/File:Carrion_crow_20090612_white_background.png</a:t>
            </a:r>
          </a:p>
          <a:p>
            <a:r>
              <a:rPr lang="en-US" baseline="0" dirty="0"/>
              <a:t>Attribution: </a:t>
            </a:r>
            <a:r>
              <a:rPr lang="en-US" baseline="0" dirty="0" err="1"/>
              <a:t>Aomorikuma</a:t>
            </a:r>
            <a:r>
              <a:rPr lang="en-US" baseline="0" dirty="0"/>
              <a:t>（</a:t>
            </a:r>
            <a:r>
              <a:rPr lang="ja-JP" altLang="en-US" baseline="0" dirty="0"/>
              <a:t>あおもりくま）</a:t>
            </a:r>
            <a:r>
              <a:rPr lang="en-US" altLang="ja-JP" baseline="0" dirty="0"/>
              <a:t>, </a:t>
            </a:r>
            <a:r>
              <a:rPr lang="en-US" baseline="0" dirty="0"/>
              <a:t>GFDL &lt;http://www.gnu.org/copyleft/fdl.html&gt;, via Wikimedia Commons</a:t>
            </a:r>
          </a:p>
          <a:p>
            <a:endParaRPr lang="en-US" baseline="0" dirty="0"/>
          </a:p>
          <a:p>
            <a:r>
              <a:rPr lang="en-US" baseline="0" dirty="0"/>
              <a:t>Image: Cockatiel Parakeet</a:t>
            </a:r>
          </a:p>
          <a:p>
            <a:r>
              <a:rPr lang="en-US" baseline="0" dirty="0"/>
              <a:t>URL: https://commons.wikimedia.org/wiki/File:Cockatiel_Parakeet_(Nymphicus_hollandicus)9_white_background.jpg</a:t>
            </a:r>
          </a:p>
          <a:p>
            <a:r>
              <a:rPr lang="en-US" baseline="0" dirty="0"/>
              <a:t>Attribution: </a:t>
            </a:r>
            <a:r>
              <a:rPr lang="en-US" baseline="0" dirty="0" err="1"/>
              <a:t>Zefry</a:t>
            </a:r>
            <a:r>
              <a:rPr lang="en-US" baseline="0" dirty="0"/>
              <a:t>, CC BY 2.0 &lt;https://creativecommons.org/licenses/by/2.0&gt;, via Wikimedia Commons</a:t>
            </a:r>
          </a:p>
          <a:p>
            <a:endParaRPr lang="en-US" dirty="0"/>
          </a:p>
          <a:p>
            <a:r>
              <a:rPr lang="en-US" dirty="0"/>
              <a:t>Image:</a:t>
            </a:r>
            <a:r>
              <a:rPr lang="en-US" baseline="0" dirty="0"/>
              <a:t> Falcon</a:t>
            </a:r>
          </a:p>
          <a:p>
            <a:r>
              <a:rPr lang="en-US" baseline="0" dirty="0"/>
              <a:t>URL: https://commons.wikimedia.org/wiki/File:Male_Peregrine_Falcon_(7172188034)_white_background.jpg</a:t>
            </a:r>
          </a:p>
          <a:p>
            <a:r>
              <a:rPr lang="en-US" baseline="0" dirty="0"/>
              <a:t>Attribution: U.S. Fish and Wildlife Service Headquarters, Public domain, via Wikimedia Commons</a:t>
            </a:r>
          </a:p>
          <a:p>
            <a:endParaRPr lang="en-US" dirty="0"/>
          </a:p>
          <a:p>
            <a:r>
              <a:rPr lang="en-US" dirty="0"/>
              <a:t>Image: </a:t>
            </a:r>
            <a:r>
              <a:rPr lang="en-US" dirty="0" err="1"/>
              <a:t>Seriemas</a:t>
            </a:r>
            <a:endParaRPr lang="en-US" dirty="0"/>
          </a:p>
          <a:p>
            <a:r>
              <a:rPr lang="en-US" dirty="0"/>
              <a:t>URL: https://commons.wikimedia.org/wiki/File:Seriema_(Cariama_cristata)_white_background.jpg</a:t>
            </a:r>
          </a:p>
          <a:p>
            <a:r>
              <a:rPr lang="en-US" dirty="0"/>
              <a:t>Attribution: </a:t>
            </a:r>
            <a:r>
              <a:rPr lang="en-US" dirty="0" err="1"/>
              <a:t>Milermachado</a:t>
            </a:r>
            <a:r>
              <a:rPr lang="en-US" dirty="0"/>
              <a:t>, CC BY-SA 4.0 &lt;https://creativecommons.org/licenses/by-sa/4.0&gt;, via Wikimedia Commons</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36</a:t>
            </a:fld>
            <a:endParaRPr lang="en-US"/>
          </a:p>
        </p:txBody>
      </p:sp>
    </p:spTree>
    <p:extLst>
      <p:ext uri="{BB962C8B-B14F-4D97-AF65-F5344CB8AC3E}">
        <p14:creationId xmlns:p14="http://schemas.microsoft.com/office/powerpoint/2010/main" val="33350846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TEACHER NOTES:</a:t>
            </a: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Backing out further still, we can see where the passerines,</a:t>
            </a:r>
            <a:r>
              <a:rPr lang="en-US" sz="1200" b="0" i="0" u="none" strike="noStrike" cap="none" baseline="0" dirty="0">
                <a:solidFill>
                  <a:schemeClr val="dk1"/>
                </a:solidFill>
                <a:latin typeface="+mn-lt"/>
                <a:ea typeface="Calibri"/>
                <a:cs typeface="Calibri"/>
                <a:sym typeface="Calibri"/>
              </a:rPr>
              <a:t> parrots, and falcons lie in the tree of all birds. Now we can see other familiar bird species and where they show up. Take a minute to highlight </a:t>
            </a:r>
            <a:r>
              <a:rPr lang="en-US" sz="1200" b="0" i="0" u="none" strike="noStrike" cap="none" baseline="0" dirty="0" smtClean="0">
                <a:solidFill>
                  <a:schemeClr val="dk1"/>
                </a:solidFill>
                <a:latin typeface="+mn-lt"/>
                <a:ea typeface="Calibri"/>
                <a:cs typeface="Calibri"/>
                <a:sym typeface="Calibri"/>
              </a:rPr>
              <a:t>a couple of these </a:t>
            </a:r>
            <a:r>
              <a:rPr lang="en-US" sz="1200" b="0" i="0" u="none" strike="noStrike" cap="none" baseline="0" dirty="0">
                <a:solidFill>
                  <a:schemeClr val="dk1"/>
                </a:solidFill>
                <a:latin typeface="+mn-lt"/>
                <a:ea typeface="Calibri"/>
                <a:cs typeface="Calibri"/>
                <a:sym typeface="Calibri"/>
              </a:rPr>
              <a:t>examples</a:t>
            </a:r>
            <a:r>
              <a:rPr lang="en-US" sz="1200" b="0" i="0" u="none" strike="noStrike" cap="none" baseline="0" dirty="0" smtClean="0">
                <a:solidFill>
                  <a:schemeClr val="dk1"/>
                </a:solidFill>
                <a:latin typeface="+mn-lt"/>
                <a:ea typeface="Calibri"/>
                <a:cs typeface="Calibri"/>
                <a:sym typeface="Calibri"/>
              </a:rPr>
              <a:t>. Show a funny video of an ostrich running or bizarre penguin behavior if you want to engage kids in a fun moment. (If </a:t>
            </a:r>
            <a:r>
              <a:rPr lang="en-US" sz="1200" b="0" i="0" u="none" strike="noStrike" cap="none" baseline="0" dirty="0">
                <a:solidFill>
                  <a:schemeClr val="dk1"/>
                </a:solidFill>
                <a:latin typeface="+mn-lt"/>
                <a:ea typeface="Calibri"/>
                <a:cs typeface="Calibri"/>
                <a:sym typeface="Calibri"/>
              </a:rPr>
              <a:t>you want specific common names of species, please see the source material below</a:t>
            </a:r>
            <a:r>
              <a:rPr lang="en-US" sz="1200" b="0" i="0" u="none" strike="noStrike" cap="none" baseline="0" dirty="0" smtClean="0">
                <a:solidFill>
                  <a:schemeClr val="dk1"/>
                </a:solidFill>
                <a:latin typeface="+mn-lt"/>
                <a:ea typeface="Calibri"/>
                <a:cs typeface="Calibri"/>
                <a:sym typeface="Calibri"/>
              </a:rPr>
              <a:t>.)</a:t>
            </a:r>
            <a:endParaRPr lang="en-US" sz="1200" b="0" i="0" u="none" strike="noStrike" cap="none" baseline="0" dirty="0">
              <a:solidFill>
                <a:schemeClr val="dk1"/>
              </a:solidFill>
              <a:latin typeface="+mn-lt"/>
              <a:ea typeface="Calibri"/>
              <a:cs typeface="Calibri"/>
              <a:sym typeface="Calibri"/>
            </a:endParaRPr>
          </a:p>
          <a:p>
            <a:pPr marL="0" lvl="0" indent="-228600" algn="l" rtl="0">
              <a:lnSpc>
                <a:spcPct val="100000"/>
              </a:lnSpc>
              <a:spcBef>
                <a:spcPts val="0"/>
              </a:spcBef>
              <a:spcAft>
                <a:spcPts val="0"/>
              </a:spcAft>
              <a:buSzPts val="1400"/>
              <a:buNone/>
            </a:pPr>
            <a:endParaRPr lang="en-US" sz="1200" b="0" i="0" u="none" strike="noStrike" cap="none" baseline="0" dirty="0">
              <a:solidFill>
                <a:schemeClr val="dk1"/>
              </a:solidFill>
              <a:latin typeface="+mn-lt"/>
              <a:ea typeface="Calibri"/>
              <a:cs typeface="Calibri"/>
              <a:sym typeface="Calibri"/>
            </a:endParaRP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SOURCES​:</a:t>
            </a: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cs typeface="Calibri"/>
                <a:sym typeface="Calibri"/>
              </a:rPr>
              <a:t>Tree</a:t>
            </a:r>
            <a:r>
              <a:rPr lang="en-US" sz="1200" b="0" i="0" u="none" strike="noStrike" cap="none" baseline="0" dirty="0">
                <a:solidFill>
                  <a:schemeClr val="dk1"/>
                </a:solidFill>
                <a:latin typeface="+mn-lt"/>
                <a:cs typeface="Calibri"/>
                <a:sym typeface="Calibri"/>
              </a:rPr>
              <a:t> recreated from on Braun and Kimball (2021), Figure 1A, non-coding topology.</a:t>
            </a:r>
          </a:p>
          <a:p>
            <a:pPr marL="0" lvl="0" indent="-228600" algn="l" rtl="0">
              <a:lnSpc>
                <a:spcPct val="100000"/>
              </a:lnSpc>
              <a:spcBef>
                <a:spcPts val="0"/>
              </a:spcBef>
              <a:spcAft>
                <a:spcPts val="0"/>
              </a:spcAft>
              <a:buSzPts val="1400"/>
              <a:buNone/>
            </a:pPr>
            <a:r>
              <a:rPr lang="en-US" sz="1200" b="0" i="0" kern="1200" dirty="0">
                <a:solidFill>
                  <a:schemeClr val="tx1"/>
                </a:solidFill>
                <a:effectLst/>
                <a:latin typeface="+mn-lt"/>
                <a:ea typeface="+mn-ea"/>
                <a:cs typeface="+mn-cs"/>
              </a:rPr>
              <a:t>Braun, Edward L., and Rebecca T. Kimball. "Data types and the phylogeny of </a:t>
            </a:r>
            <a:r>
              <a:rPr lang="en-US" sz="1200" b="0" i="0" kern="1200" dirty="0" err="1">
                <a:solidFill>
                  <a:schemeClr val="tx1"/>
                </a:solidFill>
                <a:effectLst/>
                <a:latin typeface="+mn-lt"/>
                <a:ea typeface="+mn-ea"/>
                <a:cs typeface="+mn-cs"/>
              </a:rPr>
              <a:t>Neoaves</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Birds</a:t>
            </a:r>
            <a:r>
              <a:rPr lang="en-US" sz="1200" b="0" i="0" kern="1200" dirty="0">
                <a:solidFill>
                  <a:schemeClr val="tx1"/>
                </a:solidFill>
                <a:effectLst/>
                <a:latin typeface="+mn-lt"/>
                <a:ea typeface="+mn-ea"/>
                <a:cs typeface="+mn-cs"/>
              </a:rPr>
              <a:t> 2.1 (2021): 1-22.</a:t>
            </a:r>
            <a:endParaRPr lang="en-US" sz="1200" b="0" i="0" u="none" strike="noStrike" cap="none" baseline="0" dirty="0">
              <a:solidFill>
                <a:schemeClr val="dk1"/>
              </a:solidFill>
              <a:latin typeface="+mn-lt"/>
              <a:cs typeface="Calibri"/>
              <a:sym typeface="Calibri"/>
            </a:endParaRPr>
          </a:p>
          <a:p>
            <a:pPr marL="0" lvl="0" indent="-228600" algn="l" rtl="0">
              <a:lnSpc>
                <a:spcPct val="100000"/>
              </a:lnSpc>
              <a:spcBef>
                <a:spcPts val="0"/>
              </a:spcBef>
              <a:spcAft>
                <a:spcPts val="0"/>
              </a:spcAft>
              <a:buSzPts val="1400"/>
              <a:buNone/>
            </a:pPr>
            <a:endParaRPr lang="en-US" sz="1200" b="0" i="0" u="none" strike="noStrike" cap="none" dirty="0">
              <a:solidFill>
                <a:schemeClr val="dk1"/>
              </a:solidFill>
              <a:latin typeface="+mn-lt"/>
              <a:cs typeface="Calibri"/>
              <a:sym typeface="Calibri"/>
            </a:endParaRP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cs typeface="Calibri"/>
                <a:sym typeface="Calibri"/>
              </a:rPr>
              <a:t>Image: Medium</a:t>
            </a:r>
            <a:r>
              <a:rPr lang="en-US" sz="1200" b="0" i="0" u="none" strike="noStrike" cap="none" baseline="0" dirty="0">
                <a:solidFill>
                  <a:schemeClr val="dk1"/>
                </a:solidFill>
                <a:latin typeface="+mn-lt"/>
                <a:cs typeface="Calibri"/>
                <a:sym typeface="Calibri"/>
              </a:rPr>
              <a:t> Ground Finch, </a:t>
            </a:r>
            <a:r>
              <a:rPr lang="en-US" sz="1200" b="0" i="0" u="none" strike="noStrike" cap="none" baseline="0" dirty="0" err="1">
                <a:solidFill>
                  <a:schemeClr val="dk1"/>
                </a:solidFill>
                <a:latin typeface="+mn-lt"/>
                <a:cs typeface="Calibri"/>
                <a:sym typeface="Calibri"/>
              </a:rPr>
              <a:t>Geospiza</a:t>
            </a:r>
            <a:r>
              <a:rPr lang="en-US" sz="1200" b="0" i="0" u="none" strike="noStrike" cap="none" baseline="0" dirty="0">
                <a:solidFill>
                  <a:schemeClr val="dk1"/>
                </a:solidFill>
                <a:latin typeface="+mn-lt"/>
                <a:cs typeface="Calibri"/>
                <a:sym typeface="Calibri"/>
              </a:rPr>
              <a:t> Fortis</a:t>
            </a:r>
          </a:p>
          <a:p>
            <a:pPr marL="0" lvl="0" indent="-228600" algn="l" rtl="0">
              <a:lnSpc>
                <a:spcPct val="100000"/>
              </a:lnSpc>
              <a:spcBef>
                <a:spcPts val="0"/>
              </a:spcBef>
              <a:spcAft>
                <a:spcPts val="0"/>
              </a:spcAft>
              <a:buSzPts val="1400"/>
              <a:buNone/>
            </a:pPr>
            <a:r>
              <a:rPr lang="en-US" sz="1200" b="0" i="0" u="none" strike="noStrike" cap="none" baseline="0" dirty="0">
                <a:solidFill>
                  <a:schemeClr val="dk1"/>
                </a:solidFill>
                <a:latin typeface="+mn-lt"/>
                <a:cs typeface="Calibri"/>
                <a:sym typeface="Calibri"/>
              </a:rPr>
              <a:t>URL: https://commons.wikimedia.org/wiki/File:Geospiza_fortis.jpg</a:t>
            </a:r>
          </a:p>
          <a:p>
            <a:pPr marL="0" lvl="0" indent="-228600" algn="l" rtl="0">
              <a:lnSpc>
                <a:spcPct val="100000"/>
              </a:lnSpc>
              <a:spcBef>
                <a:spcPts val="0"/>
              </a:spcBef>
              <a:spcAft>
                <a:spcPts val="0"/>
              </a:spcAft>
              <a:buSzPts val="1400"/>
              <a:buNone/>
            </a:pPr>
            <a:r>
              <a:rPr lang="en-US" sz="1200" b="0" i="0" u="none" strike="noStrike" cap="none" baseline="0" dirty="0">
                <a:solidFill>
                  <a:schemeClr val="dk1"/>
                </a:solidFill>
                <a:latin typeface="+mn-lt"/>
                <a:cs typeface="Calibri"/>
                <a:sym typeface="Calibri"/>
              </a:rPr>
              <a:t>Attribution: via Wikimedia Commons, </a:t>
            </a:r>
            <a:r>
              <a:rPr lang="en-US" sz="1200" b="0" i="0" u="none" strike="noStrike" kern="1200" cap="none" baseline="0" dirty="0">
                <a:solidFill>
                  <a:schemeClr val="tx1"/>
                </a:solidFill>
                <a:effectLst/>
                <a:latin typeface="+mn-lt"/>
                <a:ea typeface="+mn-ea"/>
                <a:cs typeface="+mn-cs"/>
                <a:sym typeface="Calibri"/>
              </a:rPr>
              <a:t>t</a:t>
            </a:r>
            <a:r>
              <a:rPr lang="en-US" sz="1200" b="0" i="0" kern="1200" dirty="0">
                <a:solidFill>
                  <a:schemeClr val="tx1"/>
                </a:solidFill>
                <a:effectLst/>
                <a:latin typeface="+mn-lt"/>
                <a:ea typeface="+mn-ea"/>
                <a:cs typeface="+mn-cs"/>
              </a:rPr>
              <a:t>his image was originally posted to </a:t>
            </a:r>
            <a:r>
              <a:rPr lang="en-US" sz="1200" b="0" i="0" u="none" strike="noStrike" kern="1200" dirty="0">
                <a:solidFill>
                  <a:schemeClr val="tx1"/>
                </a:solidFill>
                <a:effectLst/>
                <a:latin typeface="+mn-lt"/>
                <a:ea typeface="+mn-ea"/>
                <a:cs typeface="+mn-cs"/>
              </a:rPr>
              <a:t>Flickr</a:t>
            </a:r>
            <a:r>
              <a:rPr lang="en-US" sz="1200" b="0" i="0" kern="1200" dirty="0">
                <a:solidFill>
                  <a:schemeClr val="tx1"/>
                </a:solidFill>
                <a:effectLst/>
                <a:latin typeface="+mn-lt"/>
                <a:ea typeface="+mn-ea"/>
                <a:cs typeface="+mn-cs"/>
              </a:rPr>
              <a:t> by </a:t>
            </a:r>
            <a:r>
              <a:rPr lang="en-US" sz="1200" b="0" i="0" kern="1200" dirty="0" err="1">
                <a:solidFill>
                  <a:schemeClr val="tx1"/>
                </a:solidFill>
                <a:effectLst/>
                <a:latin typeface="+mn-lt"/>
                <a:ea typeface="+mn-ea"/>
                <a:cs typeface="+mn-cs"/>
              </a:rPr>
              <a:t>putneymark</a:t>
            </a:r>
            <a:r>
              <a:rPr lang="en-US" sz="1200" b="0" i="0" kern="1200" dirty="0">
                <a:solidFill>
                  <a:schemeClr val="tx1"/>
                </a:solidFill>
                <a:effectLst/>
                <a:latin typeface="+mn-lt"/>
                <a:ea typeface="+mn-ea"/>
                <a:cs typeface="+mn-cs"/>
              </a:rPr>
              <a:t> at </a:t>
            </a:r>
            <a:r>
              <a:rPr lang="en-US" sz="1200" b="0" i="0" u="none" strike="noStrike" kern="1200" dirty="0">
                <a:solidFill>
                  <a:schemeClr val="tx1"/>
                </a:solidFill>
                <a:effectLst/>
                <a:latin typeface="+mn-lt"/>
                <a:ea typeface="+mn-ea"/>
                <a:cs typeface="+mn-cs"/>
              </a:rPr>
              <a:t>https://www.flickr.com/photos/23005733@N00/1351694843</a:t>
            </a:r>
            <a:r>
              <a:rPr lang="en-US" sz="1200" b="0" i="0" kern="1200" dirty="0">
                <a:solidFill>
                  <a:schemeClr val="tx1"/>
                </a:solidFill>
                <a:effectLst/>
                <a:latin typeface="+mn-lt"/>
                <a:ea typeface="+mn-ea"/>
                <a:cs typeface="+mn-cs"/>
              </a:rPr>
              <a:t>. It was reviewed on 10 September 2007 by </a:t>
            </a:r>
            <a:r>
              <a:rPr lang="en-US" sz="1200" b="0" i="0" u="none" strike="noStrike" kern="1200" dirty="0" err="1">
                <a:solidFill>
                  <a:schemeClr val="tx1"/>
                </a:solidFill>
                <a:effectLst/>
                <a:latin typeface="+mn-lt"/>
                <a:ea typeface="+mn-ea"/>
                <a:cs typeface="+mn-cs"/>
              </a:rPr>
              <a:t>FlickreviewR</a:t>
            </a:r>
            <a:r>
              <a:rPr lang="en-US" sz="1200" b="0" i="0" kern="1200" dirty="0">
                <a:solidFill>
                  <a:schemeClr val="tx1"/>
                </a:solidFill>
                <a:effectLst/>
                <a:latin typeface="+mn-lt"/>
                <a:ea typeface="+mn-ea"/>
                <a:cs typeface="+mn-cs"/>
              </a:rPr>
              <a:t> and was confirmed to be licensed under the terms of the cc-by-sa-2.0</a:t>
            </a:r>
            <a:endParaRPr lang="en-US" sz="1200" b="0" i="0" u="none" strike="noStrike" cap="none" baseline="0" dirty="0">
              <a:solidFill>
                <a:schemeClr val="dk1"/>
              </a:solidFill>
              <a:latin typeface="+mn-lt"/>
              <a:cs typeface="Calibri"/>
              <a:sym typeface="Calibri"/>
            </a:endParaRPr>
          </a:p>
          <a:p>
            <a:pPr marL="0" lvl="0" indent="-228600" algn="l" rtl="0">
              <a:lnSpc>
                <a:spcPct val="100000"/>
              </a:lnSpc>
              <a:spcBef>
                <a:spcPts val="0"/>
              </a:spcBef>
              <a:spcAft>
                <a:spcPts val="0"/>
              </a:spcAft>
              <a:buSzPts val="1400"/>
              <a:buNone/>
            </a:pP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Image: Male Anna’s Hummingbird</a:t>
            </a: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URL: https://commons.wikimedia.org/wiki/File:AnnasHummingbirdPaloAltoNorvig.jpg</a:t>
            </a: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Attribution: </a:t>
            </a:r>
            <a:r>
              <a:rPr lang="en-US" sz="1200" b="0" i="0" u="none" strike="noStrike" cap="none" dirty="0" err="1">
                <a:solidFill>
                  <a:schemeClr val="dk1"/>
                </a:solidFill>
                <a:latin typeface="+mn-lt"/>
                <a:ea typeface="Calibri"/>
                <a:cs typeface="Calibri"/>
                <a:sym typeface="Calibri"/>
              </a:rPr>
              <a:t>Norvig</a:t>
            </a:r>
            <a:r>
              <a:rPr lang="en-US" sz="1200" b="0" i="0" u="none" strike="noStrike" cap="none" dirty="0">
                <a:solidFill>
                  <a:schemeClr val="dk1"/>
                </a:solidFill>
                <a:latin typeface="+mn-lt"/>
                <a:ea typeface="Calibri"/>
                <a:cs typeface="Calibri"/>
                <a:sym typeface="Calibri"/>
              </a:rPr>
              <a:t>, CC BY-SA 3.0 &lt;https://creativecommons.org/licenses/by-sa/3.0&gt;, via Wikimedia Commons</a:t>
            </a:r>
          </a:p>
          <a:p>
            <a:pPr marL="0" lvl="0" indent="-228600" algn="l" rtl="0">
              <a:lnSpc>
                <a:spcPct val="100000"/>
              </a:lnSpc>
              <a:spcBef>
                <a:spcPts val="0"/>
              </a:spcBef>
              <a:spcAft>
                <a:spcPts val="0"/>
              </a:spcAft>
              <a:buSzPts val="1400"/>
              <a:buNone/>
            </a:pPr>
            <a:endParaRPr lang="en-US" sz="1200" b="0" i="0" u="none" strike="noStrike" cap="none" dirty="0">
              <a:solidFill>
                <a:schemeClr val="dk1"/>
              </a:solidFill>
              <a:latin typeface="+mn-lt"/>
              <a:ea typeface="Calibri"/>
              <a:cs typeface="Calibri"/>
              <a:sym typeface="Calibri"/>
            </a:endParaRP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Image: King penguin​</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URL: https://commons.wikimedia.org/wiki/File:SGI-2016-South_Georgia_(Fortuna_Bay)%E2%80%93King_penguin_(Aptenodytes_patagonicus)_04.jpg</a:t>
            </a: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Attribution: Andrew Shiva / Wikipedia​</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Image: Flamingo​</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URL: https://en.wikipedia.org/wiki/Flamingo#/media/File:Flamingos_Laguna_Colorada.jpg</a:t>
            </a:r>
            <a:endParaRPr lang="en-US" u="none"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Attribution: </a:t>
            </a:r>
            <a:r>
              <a:rPr lang="en-US" sz="1200" b="0" i="0" u="none" strike="noStrike" cap="none" dirty="0" err="1">
                <a:solidFill>
                  <a:schemeClr val="dk1"/>
                </a:solidFill>
                <a:latin typeface="+mn-lt"/>
                <a:ea typeface="Calibri"/>
                <a:cs typeface="Calibri"/>
                <a:sym typeface="Calibri"/>
              </a:rPr>
              <a:t>Valdiney</a:t>
            </a:r>
            <a:r>
              <a:rPr lang="en-US" sz="1200" b="0" i="0" u="none" strike="noStrike" cap="none" dirty="0">
                <a:solidFill>
                  <a:schemeClr val="dk1"/>
                </a:solidFill>
                <a:latin typeface="+mn-lt"/>
                <a:ea typeface="Calibri"/>
                <a:cs typeface="Calibri"/>
                <a:sym typeface="Calibri"/>
              </a:rPr>
              <a:t> </a:t>
            </a:r>
            <a:r>
              <a:rPr lang="en-US" sz="1200" b="0" i="0" u="none" strike="noStrike" cap="none" dirty="0" err="1">
                <a:solidFill>
                  <a:schemeClr val="dk1"/>
                </a:solidFill>
                <a:latin typeface="+mn-lt"/>
                <a:ea typeface="Calibri"/>
                <a:cs typeface="Calibri"/>
                <a:sym typeface="Calibri"/>
              </a:rPr>
              <a:t>Pimenta</a:t>
            </a:r>
            <a:r>
              <a:rPr lang="en-US" sz="1200" b="0" i="0" u="none" strike="noStrike" cap="none" dirty="0">
                <a:solidFill>
                  <a:schemeClr val="dk1"/>
                </a:solidFill>
                <a:latin typeface="+mn-lt"/>
                <a:ea typeface="Calibri"/>
                <a:cs typeface="Calibri"/>
                <a:sym typeface="Calibri"/>
              </a:rPr>
              <a:t>, CC BY 2.0 &lt;https://creativecommons.org/licenses/by/2.0&gt;, via Wikimedia Commons​</a:t>
            </a:r>
            <a:endParaRPr lang="en-US" sz="1200" b="0" i="0" u="none" strike="noStrike" cap="none" dirty="0">
              <a:solidFill>
                <a:schemeClr val="tx1"/>
              </a:solidFill>
              <a:latin typeface="+mn-lt"/>
              <a:ea typeface="+mn-ea"/>
              <a:cs typeface="+mn-cs"/>
              <a:sym typeface="Calibri"/>
            </a:endParaRP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Image: Rooster​</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URL: https://en.wikipedia.org/wiki/Chicken#/media/File:Rooster_portrait2.jpg</a:t>
            </a:r>
            <a:endParaRPr lang="en-US" u="none"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Attribution: Muhammad Mahdi Karim, GFDL &lt;http://www.gnu.org/copyleft/fdl.html&gt;, via Wikimedia Commons​</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Image: Toucan​</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URL: https://en.wikipedia.org/wiki/Toucan#/media/File:CRTO_Matthew-Gable.JPG</a:t>
            </a:r>
            <a:endParaRPr lang="en-US" u="none"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Attribution: </a:t>
            </a:r>
            <a:r>
              <a:rPr lang="en-US" sz="1200" b="0" i="0" u="none" strike="noStrike" cap="none" dirty="0" err="1">
                <a:solidFill>
                  <a:schemeClr val="dk1"/>
                </a:solidFill>
                <a:latin typeface="+mn-lt"/>
                <a:ea typeface="Calibri"/>
                <a:cs typeface="Calibri"/>
                <a:sym typeface="Calibri"/>
              </a:rPr>
              <a:t>Mateo.gable</a:t>
            </a:r>
            <a:r>
              <a:rPr lang="en-US" sz="1200" b="0" i="0" u="none" strike="noStrike" cap="none" dirty="0">
                <a:solidFill>
                  <a:schemeClr val="dk1"/>
                </a:solidFill>
                <a:latin typeface="+mn-lt"/>
                <a:ea typeface="Calibri"/>
                <a:cs typeface="Calibri"/>
                <a:sym typeface="Calibri"/>
              </a:rPr>
              <a:t>, CC BY-SA 3.0 &lt;https://creativecommons.org/licenses/by-sa/3.0&gt;, via Wikimedia Commons​</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Image: Ostrich​</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URL: https://commons.wikimedia.org/wiki/File:Somali_ostrich.jpg</a:t>
            </a:r>
            <a:endParaRPr lang="en-US" u="none"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Attribution: Christiaan </a:t>
            </a:r>
            <a:r>
              <a:rPr lang="en-US" sz="1200" b="0" i="0" u="none" strike="noStrike" cap="none" dirty="0" err="1">
                <a:solidFill>
                  <a:schemeClr val="dk1"/>
                </a:solidFill>
                <a:latin typeface="+mn-lt"/>
                <a:ea typeface="Calibri"/>
                <a:cs typeface="Calibri"/>
                <a:sym typeface="Calibri"/>
              </a:rPr>
              <a:t>Kooyman</a:t>
            </a:r>
            <a:r>
              <a:rPr lang="en-US" sz="1200" b="0" i="0" u="none" strike="noStrike" cap="none" dirty="0">
                <a:solidFill>
                  <a:schemeClr val="dk1"/>
                </a:solidFill>
                <a:latin typeface="+mn-lt"/>
                <a:ea typeface="Calibri"/>
                <a:cs typeface="Calibri"/>
                <a:sym typeface="Calibri"/>
              </a:rPr>
              <a:t>, Public domain, via Wikimedia Commons​</a:t>
            </a:r>
          </a:p>
          <a:p>
            <a:pPr marL="0" lvl="0" indent="-228600" algn="l" rtl="0">
              <a:lnSpc>
                <a:spcPct val="100000"/>
              </a:lnSpc>
              <a:spcBef>
                <a:spcPts val="0"/>
              </a:spcBef>
              <a:spcAft>
                <a:spcPts val="0"/>
              </a:spcAft>
              <a:buSzPts val="1400"/>
              <a:buNone/>
            </a:pPr>
            <a:endParaRPr lang="en-US" sz="1200" b="0" i="0" u="none" strike="noStrike" cap="none" dirty="0">
              <a:solidFill>
                <a:schemeClr val="dk1"/>
              </a:solidFill>
              <a:latin typeface="+mn-lt"/>
              <a:cs typeface="Calibri"/>
              <a:sym typeface="Calibri"/>
            </a:endParaRP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cs typeface="Calibri"/>
                <a:sym typeface="Calibri"/>
              </a:rPr>
              <a:t>Image: Great</a:t>
            </a:r>
            <a:r>
              <a:rPr lang="en-US" sz="1200" b="0" i="0" u="none" strike="noStrike" cap="none" baseline="0" dirty="0">
                <a:solidFill>
                  <a:schemeClr val="dk1"/>
                </a:solidFill>
                <a:latin typeface="+mn-lt"/>
                <a:cs typeface="Calibri"/>
                <a:sym typeface="Calibri"/>
              </a:rPr>
              <a:t> Horned Owl</a:t>
            </a:r>
          </a:p>
          <a:p>
            <a:pPr marL="0" lvl="0" indent="-228600" algn="l" rtl="0">
              <a:lnSpc>
                <a:spcPct val="100000"/>
              </a:lnSpc>
              <a:spcBef>
                <a:spcPts val="0"/>
              </a:spcBef>
              <a:spcAft>
                <a:spcPts val="0"/>
              </a:spcAft>
              <a:buSzPts val="1400"/>
              <a:buNone/>
            </a:pPr>
            <a:r>
              <a:rPr lang="en-US" sz="1200" b="0" i="0" u="none" strike="noStrike" cap="none" baseline="0" dirty="0">
                <a:solidFill>
                  <a:schemeClr val="dk1"/>
                </a:solidFill>
                <a:latin typeface="+mn-lt"/>
                <a:cs typeface="Calibri"/>
                <a:sym typeface="Calibri"/>
              </a:rPr>
              <a:t>URL: https://commons.wikimedia.org/wiki/File:Great_Horned_Owl_(49957570707).jpg</a:t>
            </a:r>
          </a:p>
          <a:p>
            <a:pPr marL="0" lvl="0" indent="-228600" algn="l" rtl="0">
              <a:lnSpc>
                <a:spcPct val="100000"/>
              </a:lnSpc>
              <a:spcBef>
                <a:spcPts val="0"/>
              </a:spcBef>
              <a:spcAft>
                <a:spcPts val="0"/>
              </a:spcAft>
              <a:buSzPts val="1400"/>
              <a:buNone/>
            </a:pPr>
            <a:r>
              <a:rPr lang="en-US" sz="1200" b="0" i="0" u="none" strike="noStrike" cap="none" baseline="0" dirty="0">
                <a:solidFill>
                  <a:schemeClr val="dk1"/>
                </a:solidFill>
                <a:latin typeface="+mn-lt"/>
                <a:cs typeface="Calibri"/>
                <a:sym typeface="Calibri"/>
              </a:rPr>
              <a:t>Attribution: Channel City Camera Club from Santa Barbara, US, CC BY 2.0 &lt;https://creativecommons.org/licenses/by/2.0&gt;, via Wikimedia Commons</a:t>
            </a:r>
            <a:endParaRPr lang="en-US"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a:t>
            </a:r>
            <a:endParaRPr lang="en-US" dirty="0"/>
          </a:p>
          <a:p>
            <a:pPr marL="0" lvl="0" indent="0" algn="l" rtl="0">
              <a:lnSpc>
                <a:spcPct val="100000"/>
              </a:lnSpc>
              <a:spcBef>
                <a:spcPts val="0"/>
              </a:spcBef>
              <a:spcAft>
                <a:spcPts val="0"/>
              </a:spcAft>
              <a:buClr>
                <a:schemeClr val="hlink"/>
              </a:buClr>
              <a:buSzPts val="1200"/>
              <a:buFont typeface="Calibri"/>
              <a:buNone/>
            </a:pPr>
            <a:endParaRPr lang="en-US" dirty="0">
              <a:solidFill>
                <a:srgbClr val="000000"/>
              </a:solidFill>
            </a:endParaRPr>
          </a:p>
          <a:p>
            <a:r>
              <a:rPr lang="en-US" dirty="0"/>
              <a:t>Color</a:t>
            </a:r>
            <a:r>
              <a:rPr lang="en-US" baseline="0" dirty="0"/>
              <a:t> pallet notes:</a:t>
            </a:r>
          </a:p>
          <a:p>
            <a:r>
              <a:rPr lang="en-US" baseline="0" dirty="0"/>
              <a:t>Green = 14,209,69</a:t>
            </a:r>
          </a:p>
          <a:p>
            <a:r>
              <a:rPr lang="en-US" baseline="0" dirty="0"/>
              <a:t>Red = 236,28.36</a:t>
            </a:r>
          </a:p>
          <a:p>
            <a:r>
              <a:rPr lang="en-US" baseline="0" dirty="0"/>
              <a:t>Gray = 140,140,140</a:t>
            </a:r>
          </a:p>
          <a:p>
            <a:r>
              <a:rPr lang="en-US" baseline="0" dirty="0"/>
              <a:t>Brown = 185,122,86</a:t>
            </a:r>
          </a:p>
          <a:p>
            <a:r>
              <a:rPr lang="en-US" baseline="0" dirty="0"/>
              <a:t>Yellow = 255,242,0</a:t>
            </a:r>
          </a:p>
          <a:p>
            <a:r>
              <a:rPr lang="en-US" baseline="0" dirty="0"/>
              <a:t>Pink =255,174,200</a:t>
            </a:r>
          </a:p>
          <a:p>
            <a:r>
              <a:rPr lang="en-US" baseline="0" dirty="0"/>
              <a:t>Purple =184,61,186</a:t>
            </a:r>
          </a:p>
          <a:p>
            <a:r>
              <a:rPr lang="en-US" baseline="0" dirty="0"/>
              <a:t>Blue/Indigo = 63,72.204</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37</a:t>
            </a:fld>
            <a:endParaRPr lang="en-US"/>
          </a:p>
        </p:txBody>
      </p:sp>
    </p:spTree>
    <p:extLst>
      <p:ext uri="{BB962C8B-B14F-4D97-AF65-F5344CB8AC3E}">
        <p14:creationId xmlns:p14="http://schemas.microsoft.com/office/powerpoint/2010/main" val="24133035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8"/>
        <p:cNvGrpSpPr/>
        <p:nvPr/>
      </p:nvGrpSpPr>
      <p:grpSpPr>
        <a:xfrm>
          <a:off x="0" y="0"/>
          <a:ext cx="0" cy="0"/>
          <a:chOff x="0" y="0"/>
          <a:chExt cx="0" cy="0"/>
        </a:xfrm>
      </p:grpSpPr>
      <p:sp>
        <p:nvSpPr>
          <p:cNvPr id="979" name="Google Shape;979;p1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0" name="Google Shape;980;p1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en-US" dirty="0"/>
              <a:t>TEACHER NOTES</a:t>
            </a:r>
            <a:r>
              <a:rPr lang="en-US" dirty="0" smtClean="0"/>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smtClean="0"/>
              <a:t>Trees </a:t>
            </a:r>
            <a:r>
              <a:rPr lang="en-US" dirty="0"/>
              <a:t>of modern organisms do not include all of the lineages and species that went extinct. We don’t include fossil/extinct</a:t>
            </a:r>
            <a:r>
              <a:rPr lang="en-US" baseline="0" dirty="0"/>
              <a:t> species on most of our trees of life. </a:t>
            </a:r>
            <a:r>
              <a:rPr lang="en-US" dirty="0"/>
              <a:t>Of course all those kinds of dinosaurs went extinct about 60 </a:t>
            </a:r>
            <a:r>
              <a:rPr lang="en-US" dirty="0" err="1"/>
              <a:t>mya</a:t>
            </a:r>
            <a:r>
              <a:rPr lang="en-US" dirty="0"/>
              <a:t>.</a:t>
            </a:r>
          </a:p>
          <a:p>
            <a:pPr marL="0" marR="0" lvl="0" indent="-228600" algn="l" rtl="0">
              <a:lnSpc>
                <a:spcPct val="100000"/>
              </a:lnSpc>
              <a:spcBef>
                <a:spcPts val="0"/>
              </a:spcBef>
              <a:spcAft>
                <a:spcPts val="0"/>
              </a:spcAft>
              <a:buClr>
                <a:srgbClr val="000000"/>
              </a:buClr>
              <a:buSzPts val="1400"/>
              <a:buFont typeface="Arial"/>
              <a:buNone/>
            </a:pPr>
            <a:endParaRPr dirty="0"/>
          </a:p>
          <a:p>
            <a:pPr marL="0" marR="0" lvl="0" indent="-228600" algn="l" rtl="0">
              <a:lnSpc>
                <a:spcPct val="100000"/>
              </a:lnSpc>
              <a:spcBef>
                <a:spcPts val="0"/>
              </a:spcBef>
              <a:spcAft>
                <a:spcPts val="0"/>
              </a:spcAft>
              <a:buClr>
                <a:srgbClr val="000000"/>
              </a:buClr>
              <a:buSzPts val="1400"/>
              <a:buFont typeface="Arial"/>
              <a:buNone/>
            </a:pPr>
            <a:r>
              <a:rPr lang="en-US" dirty="0"/>
              <a:t>SOURCES:</a:t>
            </a:r>
            <a:endParaRPr dirty="0"/>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Courtesy of MBER-Bio.</a:t>
            </a: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981" name="Google Shape;981;p1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38</a:t>
            </a:fld>
            <a:endParaRPr/>
          </a:p>
        </p:txBody>
      </p:sp>
    </p:spTree>
    <p:extLst>
      <p:ext uri="{BB962C8B-B14F-4D97-AF65-F5344CB8AC3E}">
        <p14:creationId xmlns:p14="http://schemas.microsoft.com/office/powerpoint/2010/main" val="2029403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rtl="0">
              <a:lnSpc>
                <a:spcPct val="100000"/>
              </a:lnSpc>
              <a:spcBef>
                <a:spcPts val="0"/>
              </a:spcBef>
              <a:spcAft>
                <a:spcPts val="0"/>
              </a:spcAft>
              <a:buClr>
                <a:srgbClr val="000000"/>
              </a:buClr>
              <a:buSzPts val="1400"/>
              <a:buFont typeface="Arial"/>
              <a:buNone/>
            </a:pPr>
            <a:r>
              <a:rPr lang="en-US" dirty="0"/>
              <a:t>TEACHER NOTES: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This can be a quick all-class discussion, and might be a good time to revisit the idea of “descended from” vs. “related to”. Trees of modern organisms do not include all of the lineages and species that went extinct. We don’t include fossil/extinct</a:t>
            </a:r>
            <a:r>
              <a:rPr lang="en-US" baseline="0" dirty="0"/>
              <a:t> species on most of our trees of life. </a:t>
            </a:r>
            <a:r>
              <a:rPr lang="en-US" dirty="0"/>
              <a:t>Of course all those kinds of dinosaurs went extinct about 60 </a:t>
            </a:r>
            <a:r>
              <a:rPr lang="en-US" dirty="0" err="1"/>
              <a:t>mya</a:t>
            </a:r>
            <a:r>
              <a:rPr lang="en-US" dirty="0"/>
              <a:t>.</a:t>
            </a:r>
          </a:p>
          <a:p>
            <a:pPr marL="0" marR="0" lvl="0" indent="-228600" algn="l" rtl="0">
              <a:lnSpc>
                <a:spcPct val="100000"/>
              </a:lnSpc>
              <a:spcBef>
                <a:spcPts val="0"/>
              </a:spcBef>
              <a:spcAft>
                <a:spcPts val="0"/>
              </a:spcAft>
              <a:buClr>
                <a:srgbClr val="000000"/>
              </a:buClr>
              <a:buSzPts val="1400"/>
              <a:buFont typeface="Arial"/>
              <a:buNone/>
            </a:pPr>
            <a:endParaRPr lang="en-US" dirty="0"/>
          </a:p>
          <a:p>
            <a:pPr marL="0" marR="0" lvl="0" indent="-228600" algn="l" rtl="0">
              <a:lnSpc>
                <a:spcPct val="100000"/>
              </a:lnSpc>
              <a:spcBef>
                <a:spcPts val="0"/>
              </a:spcBef>
              <a:spcAft>
                <a:spcPts val="0"/>
              </a:spcAft>
              <a:buClr>
                <a:srgbClr val="000000"/>
              </a:buClr>
              <a:buSzPts val="1400"/>
              <a:buFont typeface="Arial"/>
              <a:buNone/>
            </a:pPr>
            <a:r>
              <a:rPr lang="en-US" dirty="0"/>
              <a:t>SOURCES:</a:t>
            </a: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Image: Courtesy of MBER-Bio.</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39</a:t>
            </a:fld>
            <a:endParaRPr lang="en-US"/>
          </a:p>
        </p:txBody>
      </p:sp>
    </p:spTree>
    <p:extLst>
      <p:ext uri="{BB962C8B-B14F-4D97-AF65-F5344CB8AC3E}">
        <p14:creationId xmlns:p14="http://schemas.microsoft.com/office/powerpoint/2010/main" val="424559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rtl="0">
              <a:lnSpc>
                <a:spcPct val="100000"/>
              </a:lnSpc>
              <a:spcBef>
                <a:spcPts val="0"/>
              </a:spcBef>
              <a:spcAft>
                <a:spcPts val="0"/>
              </a:spcAft>
              <a:buClr>
                <a:srgbClr val="000000"/>
              </a:buClr>
              <a:buSzPts val="1400"/>
              <a:buFont typeface="Arial"/>
              <a:buNone/>
            </a:pPr>
            <a:r>
              <a:rPr lang="en-US" dirty="0"/>
              <a:t>TEACHER NOTES: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Most students will know that they all are extinct. They may not know that trees of modern organisms do not include </a:t>
            </a:r>
            <a:r>
              <a:rPr lang="en-US" u="sng" dirty="0"/>
              <a:t>all</a:t>
            </a:r>
            <a:r>
              <a:rPr lang="en-US" dirty="0"/>
              <a:t> of the lineages and species that went extinct. We don’t include fossil/extinct</a:t>
            </a:r>
            <a:r>
              <a:rPr lang="en-US" baseline="0" dirty="0"/>
              <a:t> species on most of our trees of life. </a:t>
            </a:r>
            <a:r>
              <a:rPr lang="en-US" dirty="0"/>
              <a:t>Of course all those kinds of dinosaurs went extinct about 60 </a:t>
            </a:r>
            <a:r>
              <a:rPr lang="en-US" dirty="0" err="1"/>
              <a:t>mya</a:t>
            </a:r>
            <a:r>
              <a:rPr lang="en-US" dirty="0"/>
              <a:t>.</a:t>
            </a:r>
          </a:p>
          <a:p>
            <a:pPr marL="0" marR="0" lvl="0" indent="-228600" algn="l" rtl="0">
              <a:lnSpc>
                <a:spcPct val="100000"/>
              </a:lnSpc>
              <a:spcBef>
                <a:spcPts val="0"/>
              </a:spcBef>
              <a:spcAft>
                <a:spcPts val="0"/>
              </a:spcAft>
              <a:buClr>
                <a:srgbClr val="000000"/>
              </a:buClr>
              <a:buSzPts val="1400"/>
              <a:buFont typeface="Arial"/>
              <a:buNone/>
            </a:pPr>
            <a:endParaRPr lang="en-US" dirty="0"/>
          </a:p>
          <a:p>
            <a:pPr marL="0" marR="0" lvl="0" indent="-228600" algn="l" rtl="0">
              <a:lnSpc>
                <a:spcPct val="100000"/>
              </a:lnSpc>
              <a:spcBef>
                <a:spcPts val="0"/>
              </a:spcBef>
              <a:spcAft>
                <a:spcPts val="0"/>
              </a:spcAft>
              <a:buClr>
                <a:srgbClr val="000000"/>
              </a:buClr>
              <a:buSzPts val="1400"/>
              <a:buFont typeface="Arial"/>
              <a:buNone/>
            </a:pPr>
            <a:r>
              <a:rPr lang="en-US" dirty="0"/>
              <a:t>SOURCES:</a:t>
            </a: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Image: Courtesy of MBER-Bio.</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40</a:t>
            </a:fld>
            <a:endParaRPr lang="en-US"/>
          </a:p>
        </p:txBody>
      </p:sp>
    </p:spTree>
    <p:extLst>
      <p:ext uri="{BB962C8B-B14F-4D97-AF65-F5344CB8AC3E}">
        <p14:creationId xmlns:p14="http://schemas.microsoft.com/office/powerpoint/2010/main" val="2810011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rtl="0">
              <a:lnSpc>
                <a:spcPct val="100000"/>
              </a:lnSpc>
              <a:spcBef>
                <a:spcPts val="0"/>
              </a:spcBef>
              <a:spcAft>
                <a:spcPts val="0"/>
              </a:spcAft>
              <a:buClr>
                <a:srgbClr val="000000"/>
              </a:buClr>
              <a:buSzPts val="1400"/>
              <a:buFont typeface="Arial"/>
              <a:buNone/>
            </a:pPr>
            <a:r>
              <a:rPr lang="en-US" dirty="0"/>
              <a:t>TEACHER NOTES: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Here we see the tree of vertebrates. Try to help your</a:t>
            </a:r>
            <a:r>
              <a:rPr lang="en-US" baseline="0" dirty="0"/>
              <a:t> students understand that we are simply zooming out, slide by slide.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aseline="0" dirty="0"/>
              <a:t>Hopefully they come up with the idea here that this would eventually go all the way back to an ancestor of all current living things. They may or may not use the words “common ancestor” – if they don’t, we’ll get to it in the next slide! </a:t>
            </a:r>
            <a:endParaRPr lang="en-US" dirty="0"/>
          </a:p>
          <a:p>
            <a:pPr marL="0" marR="0" lvl="0" indent="-228600" algn="l" rtl="0">
              <a:lnSpc>
                <a:spcPct val="100000"/>
              </a:lnSpc>
              <a:spcBef>
                <a:spcPts val="0"/>
              </a:spcBef>
              <a:spcAft>
                <a:spcPts val="0"/>
              </a:spcAft>
              <a:buClr>
                <a:srgbClr val="000000"/>
              </a:buClr>
              <a:buSzPts val="1400"/>
              <a:buFont typeface="Arial"/>
              <a:buNone/>
            </a:pPr>
            <a:endParaRPr lang="en-US" dirty="0"/>
          </a:p>
          <a:p>
            <a:pPr marL="0" marR="0" lvl="0" indent="-228600" algn="l" rtl="0">
              <a:lnSpc>
                <a:spcPct val="100000"/>
              </a:lnSpc>
              <a:spcBef>
                <a:spcPts val="0"/>
              </a:spcBef>
              <a:spcAft>
                <a:spcPts val="0"/>
              </a:spcAft>
              <a:buClr>
                <a:srgbClr val="000000"/>
              </a:buClr>
              <a:buSzPts val="1400"/>
              <a:buFont typeface="Arial"/>
              <a:buNone/>
            </a:pPr>
            <a:r>
              <a:rPr lang="en-US" dirty="0"/>
              <a:t>SOURCES:</a:t>
            </a:r>
          </a:p>
          <a:p>
            <a:pPr marL="0" lvl="0" indent="-228600" algn="l" rtl="0">
              <a:lnSpc>
                <a:spcPct val="100000"/>
              </a:lnSpc>
              <a:spcBef>
                <a:spcPts val="0"/>
              </a:spcBef>
              <a:spcAft>
                <a:spcPts val="0"/>
              </a:spcAft>
              <a:buSzPts val="1400"/>
              <a:buNone/>
            </a:pPr>
            <a:r>
              <a:rPr lang="en-US" sz="1200" b="0" i="0" u="none" strike="noStrike" cap="none" dirty="0">
                <a:solidFill>
                  <a:schemeClr val="dk1"/>
                </a:solidFill>
                <a:latin typeface="+mn-lt"/>
                <a:ea typeface="Calibri"/>
                <a:cs typeface="Calibri"/>
                <a:sym typeface="Calibri"/>
              </a:rPr>
              <a:t>Tree</a:t>
            </a:r>
            <a:r>
              <a:rPr lang="en-US" sz="1200" b="0" i="0" u="none" strike="noStrike" cap="none" baseline="0" dirty="0">
                <a:solidFill>
                  <a:schemeClr val="dk1"/>
                </a:solidFill>
                <a:latin typeface="+mn-lt"/>
                <a:ea typeface="Calibri"/>
                <a:cs typeface="Calibri"/>
                <a:sym typeface="Calibri"/>
              </a:rPr>
              <a:t> c</a:t>
            </a:r>
            <a:r>
              <a:rPr lang="en-US" sz="1200" b="0" i="0" u="none" strike="noStrike" cap="none" dirty="0">
                <a:solidFill>
                  <a:schemeClr val="dk1"/>
                </a:solidFill>
                <a:latin typeface="+mn-lt"/>
                <a:ea typeface="Calibri"/>
                <a:cs typeface="Calibri"/>
                <a:sym typeface="Calibri"/>
              </a:rPr>
              <a:t>ourtesy of MBER-Bio.</a:t>
            </a:r>
          </a:p>
        </p:txBody>
      </p:sp>
      <p:sp>
        <p:nvSpPr>
          <p:cNvPr id="4" name="Slide Number Placeholder 3"/>
          <p:cNvSpPr>
            <a:spLocks noGrp="1"/>
          </p:cNvSpPr>
          <p:nvPr>
            <p:ph type="sldNum" sz="quarter" idx="10"/>
          </p:nvPr>
        </p:nvSpPr>
        <p:spPr/>
        <p:txBody>
          <a:bodyPr/>
          <a:lstStyle/>
          <a:p>
            <a:fld id="{5411C8B6-9A80-4386-88EB-CB5E10B1A476}" type="slidenum">
              <a:rPr lang="en-US" smtClean="0"/>
              <a:t>41</a:t>
            </a:fld>
            <a:endParaRPr lang="en-US"/>
          </a:p>
        </p:txBody>
      </p:sp>
    </p:spTree>
    <p:extLst>
      <p:ext uri="{BB962C8B-B14F-4D97-AF65-F5344CB8AC3E}">
        <p14:creationId xmlns:p14="http://schemas.microsoft.com/office/powerpoint/2010/main" val="1525975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noRot="1" noChangeAspect="1"/>
          </p:cNvSpPr>
          <p:nvPr>
            <p:ph type="sldImg"/>
          </p:nvPr>
        </p:nvSpPr>
        <p:spPr>
          <a:prstGeom prst="rect">
            <a:avLst/>
          </a:prstGeom>
        </p:spPr>
        <p:txBody>
          <a:bodyPr/>
          <a:lstStyle/>
          <a:p>
            <a:endParaRPr/>
          </a:p>
        </p:txBody>
      </p:sp>
      <p:sp>
        <p:nvSpPr>
          <p:cNvPr id="189" name="Shape 189"/>
          <p:cNvSpPr>
            <a:spLocks noGrp="1"/>
          </p:cNvSpPr>
          <p:nvPr>
            <p:ph type="body" sz="quarter" idx="1"/>
          </p:nvPr>
        </p:nvSpPr>
        <p:spPr>
          <a:prstGeom prst="rect">
            <a:avLst/>
          </a:prstGeom>
        </p:spPr>
        <p:txBody>
          <a:bodyPr/>
          <a:lstStyle/>
          <a:p>
            <a:r>
              <a:rPr lang="en-US" dirty="0"/>
              <a:t>Not</a:t>
            </a:r>
            <a:r>
              <a:rPr lang="en-US" baseline="0" dirty="0"/>
              <a:t> meant for students.</a:t>
            </a:r>
            <a:endParaRPr lang="en-US" dirty="0"/>
          </a:p>
          <a:p>
            <a:endParaRPr dirty="0"/>
          </a:p>
        </p:txBody>
      </p:sp>
    </p:spTree>
    <p:extLst>
      <p:ext uri="{BB962C8B-B14F-4D97-AF65-F5344CB8AC3E}">
        <p14:creationId xmlns:p14="http://schemas.microsoft.com/office/powerpoint/2010/main" val="8683781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model can be used to take us back to the most</a:t>
            </a:r>
            <a:r>
              <a:rPr lang="en-US" baseline="0" dirty="0"/>
              <a:t> recent common ancestor of all life… And this is a key model idea. Not only do the Galapagos finches have a common ancestor, but all life has a common ancestor as well</a:t>
            </a:r>
            <a:r>
              <a:rPr lang="en-US" baseline="0" dirty="0" smtClean="0"/>
              <a:t>.</a:t>
            </a:r>
          </a:p>
          <a:p>
            <a:r>
              <a:rPr lang="en-US" baseline="0" dirty="0" smtClean="0"/>
              <a:t>Take a moment to have them write about the green star: it may not be obvious to them what it represents, so stop to have the conversation if your students are at a loss.</a:t>
            </a:r>
            <a:r>
              <a:rPr lang="en-US" baseline="0" dirty="0"/>
              <a:t> </a:t>
            </a:r>
            <a:r>
              <a:rPr lang="en-US" dirty="0" smtClean="0"/>
              <a:t>And ask </a:t>
            </a:r>
            <a:r>
              <a:rPr lang="en-US" dirty="0"/>
              <a:t>them to find animals. Ha!</a:t>
            </a:r>
          </a:p>
          <a:p>
            <a:endParaRPr lang="en-US" dirty="0"/>
          </a:p>
          <a:p>
            <a:r>
              <a:rPr lang="en-US" dirty="0"/>
              <a:t>SOURCES:</a:t>
            </a:r>
          </a:p>
          <a:p>
            <a:r>
              <a:rPr lang="en-US" dirty="0"/>
              <a:t>Image (modified from):</a:t>
            </a:r>
            <a:r>
              <a:rPr lang="en-US" baseline="0" dirty="0"/>
              <a:t> </a:t>
            </a:r>
            <a:r>
              <a:rPr lang="en-US" dirty="0"/>
              <a:t>Tree of Life</a:t>
            </a:r>
          </a:p>
          <a:p>
            <a:r>
              <a:rPr lang="en-US" dirty="0"/>
              <a:t>URL: https://commons.wikimedia.org/wiki/File:Figure_20_01_01.jpg</a:t>
            </a:r>
          </a:p>
          <a:p>
            <a:r>
              <a:rPr lang="en-US" dirty="0"/>
              <a:t>Attribution: CNX </a:t>
            </a:r>
            <a:r>
              <a:rPr lang="en-US" dirty="0" err="1"/>
              <a:t>OpenStax</a:t>
            </a:r>
            <a:r>
              <a:rPr lang="en-US" dirty="0"/>
              <a:t>, CC BY 4.0 &lt;https://creativecommons.org/licenses/by/4.0&gt;,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42</a:t>
            </a:fld>
            <a:endParaRPr lang="en-US"/>
          </a:p>
        </p:txBody>
      </p:sp>
    </p:spTree>
    <p:extLst>
      <p:ext uri="{BB962C8B-B14F-4D97-AF65-F5344CB8AC3E}">
        <p14:creationId xmlns:p14="http://schemas.microsoft.com/office/powerpoint/2010/main" val="32193426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model can be used to take us back to the most</a:t>
            </a:r>
            <a:r>
              <a:rPr lang="en-US" baseline="0" dirty="0"/>
              <a:t> recent common ancestor of all life… And this is a key model idea. Not only do the Galapagos finches have a common ancestor, but all life has a common ancestor as well.</a:t>
            </a:r>
          </a:p>
          <a:p>
            <a:r>
              <a:rPr lang="en-US" dirty="0"/>
              <a:t>Ask them to find animals. Ha!</a:t>
            </a:r>
          </a:p>
          <a:p>
            <a:endParaRPr lang="en-US" dirty="0"/>
          </a:p>
          <a:p>
            <a:r>
              <a:rPr lang="en-US" dirty="0"/>
              <a:t>SOURCES:</a:t>
            </a:r>
          </a:p>
          <a:p>
            <a:r>
              <a:rPr lang="en-US" dirty="0"/>
              <a:t>Image (modified from):</a:t>
            </a:r>
            <a:r>
              <a:rPr lang="en-US" baseline="0" dirty="0"/>
              <a:t> </a:t>
            </a:r>
            <a:r>
              <a:rPr lang="en-US" dirty="0"/>
              <a:t>Tree of Life</a:t>
            </a:r>
          </a:p>
          <a:p>
            <a:r>
              <a:rPr lang="en-US" dirty="0"/>
              <a:t>URL: https://commons.wikimedia.org/wiki/File:Figure_20_01_01.jpg</a:t>
            </a:r>
          </a:p>
          <a:p>
            <a:r>
              <a:rPr lang="en-US" dirty="0"/>
              <a:t>Attribution: CNX </a:t>
            </a:r>
            <a:r>
              <a:rPr lang="en-US" dirty="0" err="1"/>
              <a:t>OpenStax</a:t>
            </a:r>
            <a:r>
              <a:rPr lang="en-US" dirty="0"/>
              <a:t>, CC BY 4.0 &lt;https://creativecommons.org/licenses/by/4.0&gt;,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43</a:t>
            </a:fld>
            <a:endParaRPr lang="en-US"/>
          </a:p>
        </p:txBody>
      </p:sp>
    </p:spTree>
    <p:extLst>
      <p:ext uri="{BB962C8B-B14F-4D97-AF65-F5344CB8AC3E}">
        <p14:creationId xmlns:p14="http://schemas.microsoft.com/office/powerpoint/2010/main" val="17793990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r>
              <a:rPr lang="en-US" dirty="0" smtClean="0"/>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have students come up with combined statements in groups, or do it as a class.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gray text </a:t>
            </a:r>
            <a:r>
              <a:rPr lang="en-US" dirty="0"/>
              <a:t>should be replaced by whatever you and your students come up with,</a:t>
            </a:r>
            <a:r>
              <a:rPr lang="en-US" baseline="0" dirty="0"/>
              <a:t> but if you use the new model idea about unity to add to or revise the statement about diversity, it could be something like:</a:t>
            </a:r>
          </a:p>
          <a:p>
            <a:pPr>
              <a:spcBef>
                <a:spcPts val="0"/>
              </a:spcBef>
              <a:spcAft>
                <a:spcPts val="1200"/>
              </a:spcAft>
            </a:pPr>
            <a:r>
              <a:rPr lang="en-US" sz="1200" b="0" i="1" dirty="0">
                <a:solidFill>
                  <a:schemeClr val="bg1">
                    <a:lumMod val="65000"/>
                  </a:schemeClr>
                </a:solidFill>
                <a:latin typeface="Arial" panose="020B0604020202020204" pitchFamily="34" charset="0"/>
                <a:cs typeface="Arial" panose="020B0604020202020204" pitchFamily="34" charset="0"/>
              </a:rPr>
              <a:t>There are many different species on Earth. They all have a great deal in common, because they all evolved by Natural Selection from a common ancestor, but they are also very different because they were each shaped by their own particular environment – and there are an almost infinite variety of environments on Earth.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44</a:t>
            </a:fld>
            <a:endParaRPr lang="en-US"/>
          </a:p>
        </p:txBody>
      </p:sp>
    </p:spTree>
    <p:extLst>
      <p:ext uri="{BB962C8B-B14F-4D97-AF65-F5344CB8AC3E}">
        <p14:creationId xmlns:p14="http://schemas.microsoft.com/office/powerpoint/2010/main" val="30980747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45</a:t>
            </a:fld>
            <a:endParaRPr lang="en-US"/>
          </a:p>
        </p:txBody>
      </p:sp>
    </p:spTree>
    <p:extLst>
      <p:ext uri="{BB962C8B-B14F-4D97-AF65-F5344CB8AC3E}">
        <p14:creationId xmlns:p14="http://schemas.microsoft.com/office/powerpoint/2010/main" val="423840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endParaRPr lang="en-US" dirty="0"/>
          </a:p>
          <a:p>
            <a:endParaRPr lang="en-US" dirty="0"/>
          </a:p>
          <a:p>
            <a:r>
              <a:rPr lang="en-US" dirty="0"/>
              <a:t>SOURCES:</a:t>
            </a:r>
          </a:p>
          <a:p>
            <a:r>
              <a:rPr lang="en-US" dirty="0"/>
              <a:t>Image: </a:t>
            </a:r>
            <a:r>
              <a:rPr lang="en-US" sz="1200" b="0" i="1" kern="1200" dirty="0">
                <a:solidFill>
                  <a:schemeClr val="tx1"/>
                </a:solidFill>
                <a:effectLst/>
                <a:latin typeface="+mn-lt"/>
                <a:ea typeface="+mn-ea"/>
                <a:cs typeface="+mn-cs"/>
              </a:rPr>
              <a:t>Archaeopteryx </a:t>
            </a:r>
            <a:r>
              <a:rPr lang="en-US" sz="1200" b="0" i="1" kern="1200" dirty="0" err="1">
                <a:solidFill>
                  <a:schemeClr val="tx1"/>
                </a:solidFill>
                <a:effectLst/>
                <a:latin typeface="+mn-lt"/>
                <a:ea typeface="+mn-ea"/>
                <a:cs typeface="+mn-cs"/>
              </a:rPr>
              <a:t>lithographica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Archaeopterygidae</a:t>
            </a:r>
            <a:r>
              <a:rPr lang="en-US" sz="1200" b="0" i="0" kern="1200" dirty="0">
                <a:solidFill>
                  <a:schemeClr val="tx1"/>
                </a:solidFill>
                <a:effectLst/>
                <a:latin typeface="+mn-lt"/>
                <a:ea typeface="+mn-ea"/>
                <a:cs typeface="+mn-cs"/>
              </a:rPr>
              <a:t>, Replica of the London specimen</a:t>
            </a:r>
            <a:endParaRPr lang="en-US" dirty="0"/>
          </a:p>
          <a:p>
            <a:r>
              <a:rPr lang="en-US" dirty="0"/>
              <a:t>URL: https://commons.wikimedia.org/wiki/File:Archaeopteryx_lithographica,_replica_of_London_specimen,_Staatliches_Museum_f%C3%BCr_Naturkunde_Karlsruhe,_Germany_-_20100925.jpg</a:t>
            </a:r>
          </a:p>
          <a:p>
            <a:r>
              <a:rPr lang="en-US" dirty="0"/>
              <a:t>Attribution:</a:t>
            </a:r>
            <a:r>
              <a:rPr lang="en-US" baseline="0" dirty="0"/>
              <a:t> H. Zell, CC BY-SA 3.0 &lt;https://creativecommons.org/licenses/by-sa/3.0&gt;, via Wikimedia Commons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Model of </a:t>
            </a:r>
            <a:r>
              <a:rPr lang="en-US" sz="1200" b="0" i="0" kern="1200" dirty="0">
                <a:solidFill>
                  <a:schemeClr val="tx1"/>
                </a:solidFill>
                <a:effectLst/>
                <a:latin typeface="+mn-lt"/>
                <a:ea typeface="+mn-ea"/>
                <a:cs typeface="+mn-cs"/>
              </a:rPr>
              <a:t>Archaeopteryx from the Academy of Natural</a:t>
            </a:r>
            <a:r>
              <a:rPr lang="en-US" sz="1200" b="0" i="0" kern="1200" baseline="0" dirty="0">
                <a:solidFill>
                  <a:schemeClr val="tx1"/>
                </a:solidFill>
                <a:effectLst/>
                <a:latin typeface="+mn-lt"/>
                <a:ea typeface="+mn-ea"/>
                <a:cs typeface="+mn-cs"/>
              </a:rPr>
              <a:t> Sciences of Drexel University, </a:t>
            </a:r>
            <a:r>
              <a:rPr lang="en-US" sz="1200" b="0" i="0" kern="1200" dirty="0">
                <a:solidFill>
                  <a:schemeClr val="tx1"/>
                </a:solidFill>
                <a:effectLst/>
                <a:latin typeface="+mn-lt"/>
                <a:ea typeface="+mn-ea"/>
                <a:cs typeface="+mn-cs"/>
              </a:rPr>
              <a:t>Philadelphia</a:t>
            </a:r>
            <a:endParaRPr lang="en-US" baseline="0" dirty="0"/>
          </a:p>
          <a:p>
            <a:r>
              <a:rPr lang="en-US" baseline="0" dirty="0"/>
              <a:t>URL: https://commons.wikimedia.org/wiki/File:Archaeopteryx_Philadelphia.jpg</a:t>
            </a:r>
          </a:p>
          <a:p>
            <a:r>
              <a:rPr lang="en-US" baseline="0" dirty="0"/>
              <a:t>Attribution: Jim, the Photographer from Springfield PA, United States of America, CC BY 2.0 &lt;https://creativecommons.org/licenses/by/2.0&gt;, via Wikimedia Commons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sz="1200" b="0" i="0" kern="1200" dirty="0">
                <a:solidFill>
                  <a:schemeClr val="tx1"/>
                </a:solidFill>
                <a:effectLst/>
                <a:latin typeface="+mn-lt"/>
                <a:ea typeface="+mn-ea"/>
                <a:cs typeface="+mn-cs"/>
              </a:rPr>
              <a:t>Restoration of Archaeopteryx </a:t>
            </a:r>
            <a:r>
              <a:rPr lang="en-US" sz="1200" b="0" i="0" kern="1200" dirty="0" err="1">
                <a:solidFill>
                  <a:schemeClr val="tx1"/>
                </a:solidFill>
                <a:effectLst/>
                <a:latin typeface="+mn-lt"/>
                <a:ea typeface="+mn-ea"/>
                <a:cs typeface="+mn-cs"/>
              </a:rPr>
              <a:t>lithographica</a:t>
            </a:r>
            <a:r>
              <a:rPr lang="en-US" sz="1200" b="0" i="0" kern="1200" dirty="0">
                <a:solidFill>
                  <a:schemeClr val="tx1"/>
                </a:solidFill>
                <a:effectLst/>
                <a:latin typeface="+mn-lt"/>
                <a:ea typeface="+mn-ea"/>
                <a:cs typeface="+mn-cs"/>
              </a:rPr>
              <a:t> chasing </a:t>
            </a:r>
            <a:r>
              <a:rPr lang="en-US" sz="1200" b="0" i="0" kern="1200" dirty="0" err="1">
                <a:solidFill>
                  <a:schemeClr val="tx1"/>
                </a:solidFill>
                <a:effectLst/>
                <a:latin typeface="+mn-lt"/>
                <a:ea typeface="+mn-ea"/>
                <a:cs typeface="+mn-cs"/>
              </a:rPr>
              <a:t>Compsognathus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longipes</a:t>
            </a:r>
            <a:r>
              <a:rPr lang="en-US" sz="1200" b="0" i="0" kern="1200" dirty="0">
                <a:solidFill>
                  <a:schemeClr val="tx1"/>
                </a:solidFill>
                <a:effectLst/>
                <a:latin typeface="+mn-lt"/>
                <a:ea typeface="+mn-ea"/>
                <a:cs typeface="+mn-cs"/>
              </a:rPr>
              <a:t> in the Late Jurassic of Germany at night.</a:t>
            </a:r>
            <a:endParaRPr lang="en-US" baseline="0" dirty="0"/>
          </a:p>
          <a:p>
            <a:r>
              <a:rPr lang="en-US" baseline="0" dirty="0"/>
              <a:t>URL: https://commons.wikimedia.org/wiki/File:Archaeopteryx_lithographica_by_durbed.jpg</a:t>
            </a:r>
          </a:p>
          <a:p>
            <a:r>
              <a:rPr lang="en-US" baseline="0" dirty="0"/>
              <a:t>Attribution: </a:t>
            </a:r>
            <a:r>
              <a:rPr lang="en-US" baseline="0" dirty="0" err="1"/>
              <a:t>Durbed</a:t>
            </a:r>
            <a:r>
              <a:rPr lang="en-US" baseline="0" dirty="0"/>
              <a:t>, CC BY-SA 3.0 &lt;https://creativecommons.org/licenses/by-sa/3.0&gt;, via Wikimedia Commons</a:t>
            </a:r>
            <a:endParaRPr lang="en-US" dirty="0"/>
          </a:p>
        </p:txBody>
      </p:sp>
      <p:sp>
        <p:nvSpPr>
          <p:cNvPr id="4" name="Slide Number Placeholder 3"/>
          <p:cNvSpPr>
            <a:spLocks noGrp="1"/>
          </p:cNvSpPr>
          <p:nvPr>
            <p:ph type="sldNum" sz="quarter" idx="5"/>
          </p:nvPr>
        </p:nvSpPr>
        <p:spPr/>
        <p:txBody>
          <a:bodyPr/>
          <a:lstStyle/>
          <a:p>
            <a:fld id="{FECCCE4F-3631-AC48-8566-8B8EA34C836B}" type="slidenum">
              <a:rPr lang="en-US" smtClean="0"/>
              <a:t>48</a:t>
            </a:fld>
            <a:endParaRPr lang="en-US"/>
          </a:p>
        </p:txBody>
      </p:sp>
    </p:spTree>
    <p:extLst>
      <p:ext uri="{BB962C8B-B14F-4D97-AF65-F5344CB8AC3E}">
        <p14:creationId xmlns:p14="http://schemas.microsoft.com/office/powerpoint/2010/main" val="12065272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presented as a</a:t>
            </a:r>
            <a:r>
              <a:rPr lang="en-US" baseline="0" dirty="0"/>
              <a:t> simple example, but there are connections you can make to reinforce some ideas the class has already developed in both Speciation and in this unit</a:t>
            </a:r>
            <a:r>
              <a:rPr lang="en-US" baseline="0" dirty="0" smtClean="0"/>
              <a:t>. See below for examples. (But be wary to bring these up unless you plan to develop the ideas. No need to confuse your students.)</a:t>
            </a:r>
            <a:endParaRPr lang="en-US" baseline="0" dirty="0"/>
          </a:p>
          <a:p>
            <a:endParaRPr lang="en-US" baseline="0" dirty="0"/>
          </a:p>
          <a:p>
            <a:r>
              <a:rPr lang="en-US" b="1" baseline="0" dirty="0"/>
              <a:t>Trait evolution in response to </a:t>
            </a:r>
            <a:r>
              <a:rPr lang="en-US" b="1" baseline="0" dirty="0" smtClean="0"/>
              <a:t>environment: </a:t>
            </a:r>
            <a:r>
              <a:rPr lang="en-US" baseline="0" dirty="0"/>
              <a:t>there is a lot of evidence that horses increased in size over millions of years as the climate changed and they moved out of marshy bogs (where they fed mostly on soft leaves) and into increasingly dominant grasslands, where they evolved to chew grasses and a stature (height) that allowed them to keep an eye out for predators. </a:t>
            </a:r>
          </a:p>
          <a:p>
            <a:endParaRPr lang="en-US" baseline="0" dirty="0"/>
          </a:p>
          <a:p>
            <a:r>
              <a:rPr lang="en-US" b="1" baseline="0" dirty="0"/>
              <a:t>Many </a:t>
            </a:r>
            <a:r>
              <a:rPr lang="en-US" b="1" baseline="0" dirty="0" smtClean="0"/>
              <a:t>lineages: </a:t>
            </a:r>
            <a:r>
              <a:rPr lang="en-US" baseline="0" dirty="0"/>
              <a:t>the images in the slide above do not represent change of a single species over time. Rather, they represent entirely different lineages (genera), all of whom eventually went extinct. If you engaged in the Speciation challenge question, your students have already explored this exact point with the great apes and human evolution.</a:t>
            </a:r>
            <a:endParaRPr lang="en-US" dirty="0"/>
          </a:p>
          <a:p>
            <a:endParaRPr lang="en-US" dirty="0"/>
          </a:p>
          <a:p>
            <a:r>
              <a:rPr lang="en-US" dirty="0"/>
              <a:t>SOURCES:</a:t>
            </a:r>
          </a:p>
          <a:p>
            <a:r>
              <a:rPr lang="en-US" dirty="0"/>
              <a:t>Image modified from:</a:t>
            </a:r>
            <a:r>
              <a:rPr lang="en-US" baseline="0" dirty="0"/>
              <a:t> </a:t>
            </a:r>
            <a:r>
              <a:rPr lang="en-US" dirty="0"/>
              <a:t>Evolution of Horse</a:t>
            </a:r>
          </a:p>
          <a:p>
            <a:r>
              <a:rPr lang="en-US" dirty="0"/>
              <a:t>URL: https://commons.wikimedia.org/wiki/File:Horseevolution.svg</a:t>
            </a:r>
          </a:p>
          <a:p>
            <a:r>
              <a:rPr lang="en-US" dirty="0"/>
              <a:t>Attribution:</a:t>
            </a:r>
            <a:r>
              <a:rPr lang="en-US" baseline="0" dirty="0"/>
              <a:t> Original:  </a:t>
            </a:r>
            <a:r>
              <a:rPr lang="en-US" baseline="0" dirty="0" err="1"/>
              <a:t>Mcy</a:t>
            </a:r>
            <a:r>
              <a:rPr lang="en-US" baseline="0" dirty="0"/>
              <a:t> jerry Vector:  </a:t>
            </a:r>
            <a:r>
              <a:rPr lang="en-US" baseline="0" dirty="0" err="1"/>
              <a:t>SarangPixelsquid</a:t>
            </a:r>
            <a:r>
              <a:rPr lang="en-US" baseline="0" dirty="0"/>
              <a:t> CC BY-SA 3.0 &lt;http://creativecommons.org/licenses/by-sa/3.0/&gt;, via Wikimedia Commons</a:t>
            </a:r>
          </a:p>
          <a:p>
            <a:endParaRPr lang="en-US" baseline="0" dirty="0"/>
          </a:p>
          <a:p>
            <a:r>
              <a:rPr lang="en-US" baseline="0" dirty="0"/>
              <a:t>Image: </a:t>
            </a:r>
            <a:r>
              <a:rPr lang="en-US" sz="1200" b="0" i="0" kern="1200" dirty="0">
                <a:solidFill>
                  <a:schemeClr val="tx1"/>
                </a:solidFill>
                <a:effectLst/>
                <a:latin typeface="+mn-lt"/>
                <a:ea typeface="+mn-ea"/>
                <a:cs typeface="+mn-cs"/>
              </a:rPr>
              <a:t>A soil profile dug to 1.25m</a:t>
            </a:r>
            <a:endParaRPr lang="en-US" baseline="0" dirty="0"/>
          </a:p>
          <a:p>
            <a:r>
              <a:rPr lang="en-US" baseline="0" dirty="0"/>
              <a:t>URL: https://commons.wikimedia.org/wiki/File:Soil_profile_0-125cm.jpg</a:t>
            </a:r>
          </a:p>
          <a:p>
            <a:r>
              <a:rPr lang="en-US" baseline="0" dirty="0"/>
              <a:t>Attribution: </a:t>
            </a:r>
            <a:r>
              <a:rPr lang="en-US" baseline="0" dirty="0" err="1"/>
              <a:t>Mclund</a:t>
            </a:r>
            <a:r>
              <a:rPr lang="en-US" baseline="0" dirty="0"/>
              <a:t>, CC BY 4.0 &lt;https://creativecommons.org/licenses/by/4.0&gt;, via Wikimedia Commons</a:t>
            </a:r>
            <a:endParaRPr lang="en-US" dirty="0"/>
          </a:p>
        </p:txBody>
      </p:sp>
      <p:sp>
        <p:nvSpPr>
          <p:cNvPr id="4" name="Slide Number Placeholder 3"/>
          <p:cNvSpPr>
            <a:spLocks noGrp="1"/>
          </p:cNvSpPr>
          <p:nvPr>
            <p:ph type="sldNum" sz="quarter" idx="5"/>
          </p:nvPr>
        </p:nvSpPr>
        <p:spPr/>
        <p:txBody>
          <a:bodyPr/>
          <a:lstStyle/>
          <a:p>
            <a:fld id="{FECCCE4F-3631-AC48-8566-8B8EA34C836B}" type="slidenum">
              <a:rPr lang="en-US" smtClean="0"/>
              <a:t>49</a:t>
            </a:fld>
            <a:endParaRPr lang="en-US"/>
          </a:p>
        </p:txBody>
      </p:sp>
    </p:spTree>
    <p:extLst>
      <p:ext uri="{BB962C8B-B14F-4D97-AF65-F5344CB8AC3E}">
        <p14:creationId xmlns:p14="http://schemas.microsoft.com/office/powerpoint/2010/main" val="1246972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DNA provides</a:t>
            </a:r>
            <a:r>
              <a:rPr lang="en-US" baseline="0" dirty="0"/>
              <a:t> a measure of relatedness. </a:t>
            </a:r>
          </a:p>
          <a:p>
            <a:r>
              <a:rPr lang="en-US" baseline="0" dirty="0"/>
              <a:t>As you can see here and again on the next slide, relatedness is correlated with time to a common ancestor. You could illustrate and ask why this makes sense here or on the next slide.</a:t>
            </a:r>
            <a:endParaRPr lang="en-US" dirty="0"/>
          </a:p>
          <a:p>
            <a:endParaRPr lang="en-US" dirty="0"/>
          </a:p>
          <a:p>
            <a:r>
              <a:rPr lang="en-US" dirty="0"/>
              <a:t>SOURCES:</a:t>
            </a:r>
          </a:p>
          <a:p>
            <a:r>
              <a:rPr lang="en-US" dirty="0"/>
              <a:t>Tree</a:t>
            </a:r>
            <a:r>
              <a:rPr lang="en-US" baseline="0" dirty="0"/>
              <a:t> reproduced from: </a:t>
            </a:r>
            <a:r>
              <a:rPr lang="en-US" dirty="0"/>
              <a:t>https://www.koshland-science-museum.org/sites/all/exhibits/exhibitdna/intro03.jsp</a:t>
            </a:r>
          </a:p>
          <a:p>
            <a:endParaRPr lang="en-US" dirty="0"/>
          </a:p>
          <a:p>
            <a:r>
              <a:rPr lang="en-US" dirty="0"/>
              <a:t>Image:</a:t>
            </a:r>
            <a:r>
              <a:rPr lang="en-US" baseline="0" dirty="0"/>
              <a:t> </a:t>
            </a:r>
            <a:r>
              <a:rPr lang="en-US" dirty="0"/>
              <a:t>Chimpanzee</a:t>
            </a:r>
          </a:p>
          <a:p>
            <a:r>
              <a:rPr lang="en-US" dirty="0"/>
              <a:t>URL: https://commons.wikimedia.org/wiki/File:Chimpanzee_VIII_(13945323981).jpg</a:t>
            </a:r>
          </a:p>
          <a:p>
            <a:r>
              <a:rPr lang="en-US" dirty="0"/>
              <a:t>Attribution: Chi King, CC BY 2.0 &lt;https://creativecommons.org/licenses/by/2.0&gt;, via Wikimedia Commons</a:t>
            </a:r>
          </a:p>
          <a:p>
            <a:endParaRPr lang="en-US" dirty="0"/>
          </a:p>
          <a:p>
            <a:r>
              <a:rPr lang="en-US" dirty="0"/>
              <a:t>Image: Gorilla</a:t>
            </a:r>
          </a:p>
          <a:p>
            <a:r>
              <a:rPr lang="en-US" dirty="0"/>
              <a:t>URL: https://commons.wikimedia.org/wiki/File:Gorille_des_plaines_de_l%27ouest_%C3%A0_l%27Espace_Zoologique.jpg</a:t>
            </a:r>
          </a:p>
          <a:p>
            <a:r>
              <a:rPr lang="en-US" dirty="0"/>
              <a:t>Attribution:</a:t>
            </a:r>
            <a:r>
              <a:rPr lang="en-US" baseline="0" dirty="0"/>
              <a:t> </a:t>
            </a:r>
            <a:r>
              <a:rPr lang="en-US" dirty="0" err="1"/>
              <a:t>Thurundir</a:t>
            </a:r>
            <a:r>
              <a:rPr lang="en-US" dirty="0"/>
              <a:t>, CC BY-SA 4.0 &lt;https://creativecommons.org/licenses/by-sa/4.0&gt;, via Wikimedia Commons</a:t>
            </a:r>
          </a:p>
          <a:p>
            <a:endParaRPr lang="en-US" dirty="0"/>
          </a:p>
          <a:p>
            <a:r>
              <a:rPr lang="en-US" dirty="0"/>
              <a:t>Image: Orangutan</a:t>
            </a:r>
          </a:p>
          <a:p>
            <a:r>
              <a:rPr lang="en-US" dirty="0"/>
              <a:t>URL: https://commons.wikimedia.org/wiki/File:Orangutan-bornean.jpg</a:t>
            </a:r>
          </a:p>
          <a:p>
            <a:r>
              <a:rPr lang="en-US" dirty="0"/>
              <a:t>Attribution: </a:t>
            </a:r>
            <a:r>
              <a:rPr lang="en-US" dirty="0" err="1"/>
              <a:t>Julielangford</a:t>
            </a:r>
            <a:r>
              <a:rPr lang="en-US" dirty="0"/>
              <a:t>, CC BY 3.0 &lt;https://creativecommons.org/licenses/by/3.0&gt;, via Wikimedia Commons</a:t>
            </a:r>
          </a:p>
          <a:p>
            <a:endParaRPr lang="en-US" dirty="0"/>
          </a:p>
          <a:p>
            <a:r>
              <a:rPr lang="en-US" dirty="0"/>
              <a:t>Image: Human child</a:t>
            </a:r>
          </a:p>
          <a:p>
            <a:r>
              <a:rPr lang="en-US" dirty="0"/>
              <a:t>URL: https://commons.wikimedia.org/wiki/File:A_child_in_India.jpg</a:t>
            </a:r>
          </a:p>
          <a:p>
            <a:r>
              <a:rPr lang="en-US" dirty="0"/>
              <a:t>Attribution:</a:t>
            </a:r>
            <a:r>
              <a:rPr lang="en-US" baseline="0" dirty="0"/>
              <a:t> </a:t>
            </a:r>
            <a:r>
              <a:rPr lang="en-US" dirty="0" err="1"/>
              <a:t>Harsha</a:t>
            </a:r>
            <a:r>
              <a:rPr lang="en-US" dirty="0"/>
              <a:t> K R, CC BY-SA 2.0 &lt;https://creativecommons.org/licenses/by-sa/2.0&gt;, via Wikimedia Commons</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50</a:t>
            </a:fld>
            <a:endParaRPr lang="en-US"/>
          </a:p>
        </p:txBody>
      </p:sp>
    </p:spTree>
    <p:extLst>
      <p:ext uri="{BB962C8B-B14F-4D97-AF65-F5344CB8AC3E}">
        <p14:creationId xmlns:p14="http://schemas.microsoft.com/office/powerpoint/2010/main" val="38171377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Some of these</a:t>
            </a:r>
            <a:r>
              <a:rPr lang="en-US" baseline="0" dirty="0"/>
              <a:t> points may be too much for your students to absorb in a short exposure. Be judicious in how much you expect. If you’d like to reinforce the second point here correlating time to common ancestor with degree of relatedness, you can jump back to the last slide and use the great apes to illustrate. We more recently share a common ancestor with and are more closely related to chimps. (Contrast this with the case between humans and orangutans.)</a:t>
            </a:r>
            <a:endParaRPr lang="en-US" dirty="0"/>
          </a:p>
          <a:p>
            <a:endParaRPr lang="en-US" dirty="0"/>
          </a:p>
          <a:p>
            <a:r>
              <a:rPr lang="en-US" dirty="0"/>
              <a:t>SOURCES:</a:t>
            </a:r>
          </a:p>
          <a:p>
            <a:r>
              <a:rPr lang="en-US" dirty="0"/>
              <a:t>Image: Mouse, </a:t>
            </a:r>
            <a:r>
              <a:rPr lang="en-US" sz="1200" b="0" i="1" kern="1200" dirty="0">
                <a:solidFill>
                  <a:schemeClr val="tx1"/>
                </a:solidFill>
                <a:effectLst/>
                <a:latin typeface="+mn-lt"/>
                <a:ea typeface="+mn-ea"/>
                <a:cs typeface="+mn-cs"/>
              </a:rPr>
              <a:t>Mus </a:t>
            </a:r>
            <a:r>
              <a:rPr lang="en-US" sz="1200" b="0" i="1" kern="1200" dirty="0" err="1">
                <a:solidFill>
                  <a:schemeClr val="tx1"/>
                </a:solidFill>
                <a:effectLst/>
                <a:latin typeface="+mn-lt"/>
                <a:ea typeface="+mn-ea"/>
                <a:cs typeface="+mn-cs"/>
              </a:rPr>
              <a:t>musculus</a:t>
            </a:r>
            <a:endParaRPr lang="en-US" i="1" dirty="0"/>
          </a:p>
          <a:p>
            <a:r>
              <a:rPr lang="en-US" dirty="0"/>
              <a:t>URL: https://commons.wikimedia.org/wiki/File:%D0%9C%D1%8B%D1%88%D1%8C_2.jpg</a:t>
            </a:r>
          </a:p>
          <a:p>
            <a:r>
              <a:rPr lang="en-US" dirty="0"/>
              <a:t>Attribution:</a:t>
            </a:r>
            <a:r>
              <a:rPr lang="en-US" baseline="0" dirty="0"/>
              <a:t> </a:t>
            </a:r>
            <a:r>
              <a:rPr lang="en-US" dirty="0"/>
              <a:t>George </a:t>
            </a:r>
            <a:r>
              <a:rPr lang="en-US" dirty="0" err="1"/>
              <a:t>Shuklin</a:t>
            </a:r>
            <a:r>
              <a:rPr lang="en-US" dirty="0"/>
              <a:t>, CC BY-SA 1.0 &lt;https://creativecommons.org/licenses/by-sa/1.0&gt;, via Wikimedia Commons</a:t>
            </a:r>
          </a:p>
          <a:p>
            <a:endParaRPr lang="en-US" dirty="0"/>
          </a:p>
          <a:p>
            <a:r>
              <a:rPr lang="en-US" dirty="0"/>
              <a:t>Image: </a:t>
            </a:r>
            <a:r>
              <a:rPr lang="en-US" sz="1200" b="0" i="0" kern="1200" dirty="0">
                <a:solidFill>
                  <a:schemeClr val="tx1"/>
                </a:solidFill>
                <a:effectLst/>
                <a:latin typeface="+mn-lt"/>
                <a:ea typeface="+mn-ea"/>
                <a:cs typeface="+mn-cs"/>
              </a:rPr>
              <a:t>Drosophila melanogaster</a:t>
            </a:r>
            <a:r>
              <a:rPr lang="en-US" sz="1200" b="0" i="0" kern="1200" baseline="0" dirty="0">
                <a:solidFill>
                  <a:schemeClr val="tx1"/>
                </a:solidFill>
                <a:effectLst/>
                <a:latin typeface="+mn-lt"/>
                <a:ea typeface="+mn-ea"/>
                <a:cs typeface="+mn-cs"/>
              </a:rPr>
              <a:t> female</a:t>
            </a:r>
            <a:endParaRPr lang="en-US" dirty="0"/>
          </a:p>
          <a:p>
            <a:r>
              <a:rPr lang="en-US" dirty="0"/>
              <a:t>URL: https://commons.wikimedia.org/wiki/File:Drosophila_melanogaster_%E2%99%80_(38978426500).jpg</a:t>
            </a:r>
          </a:p>
          <a:p>
            <a:r>
              <a:rPr lang="en-US" dirty="0"/>
              <a:t>Attribution: Rolf Dietrich </a:t>
            </a:r>
            <a:r>
              <a:rPr lang="en-US" dirty="0" err="1"/>
              <a:t>Brecher</a:t>
            </a:r>
            <a:r>
              <a:rPr lang="en-US" dirty="0"/>
              <a:t> from Germany, CC BY 2.0 &lt;https://creativecommons.org/licenses/by/2.0&gt;, via Wikimedia Commons</a:t>
            </a:r>
          </a:p>
          <a:p>
            <a:endParaRPr lang="en-US" dirty="0"/>
          </a:p>
          <a:p>
            <a:r>
              <a:rPr lang="en-US" dirty="0"/>
              <a:t>Image:</a:t>
            </a:r>
            <a:r>
              <a:rPr lang="en-US" baseline="0" dirty="0"/>
              <a:t> </a:t>
            </a:r>
            <a:r>
              <a:rPr lang="en-US" dirty="0"/>
              <a:t>Yeast, </a:t>
            </a:r>
            <a:r>
              <a:rPr lang="en-US" sz="1200" b="0" i="1" kern="1200" dirty="0">
                <a:solidFill>
                  <a:schemeClr val="tx1"/>
                </a:solidFill>
                <a:effectLst/>
                <a:latin typeface="+mn-lt"/>
                <a:ea typeface="+mn-ea"/>
                <a:cs typeface="+mn-cs"/>
              </a:rPr>
              <a:t>Saccharomyces cerevisiae</a:t>
            </a:r>
            <a:r>
              <a:rPr lang="en-US" sz="1200" b="0" i="0" kern="1200" dirty="0">
                <a:solidFill>
                  <a:schemeClr val="tx1"/>
                </a:solidFill>
                <a:effectLst/>
                <a:latin typeface="+mn-lt"/>
                <a:ea typeface="+mn-ea"/>
                <a:cs typeface="+mn-cs"/>
              </a:rPr>
              <a:t> cells, Methylene blue stain, magnification 400 x, notice the oval yeast cells</a:t>
            </a:r>
            <a:endParaRPr lang="en-US" dirty="0"/>
          </a:p>
          <a:p>
            <a:r>
              <a:rPr lang="en-US" dirty="0"/>
              <a:t>URL: https://commons.wikimedia.org/wiki/File:Saccharomyces_cerevisiae_400x_img428.jpg</a:t>
            </a:r>
          </a:p>
          <a:p>
            <a:r>
              <a:rPr lang="en-US" dirty="0"/>
              <a:t>Attribution: A doubt, CC BY-SA 3.0 &lt;https://creativecommons.org/licenses/by-sa/3.0&gt;, via Wikimedia Commons</a:t>
            </a:r>
          </a:p>
          <a:p>
            <a:endParaRPr lang="en-US" dirty="0"/>
          </a:p>
          <a:p>
            <a:r>
              <a:rPr lang="en-US" dirty="0"/>
              <a:t>Image:</a:t>
            </a:r>
            <a:r>
              <a:rPr lang="en-US" baseline="0" dirty="0"/>
              <a:t> Plant (</a:t>
            </a:r>
            <a:r>
              <a:rPr lang="en-US" dirty="0"/>
              <a:t>Sprouting Dicot)</a:t>
            </a:r>
          </a:p>
          <a:p>
            <a:r>
              <a:rPr lang="en-US" dirty="0"/>
              <a:t>URL: https://pxhere.com/en/photo/1558821</a:t>
            </a:r>
          </a:p>
          <a:p>
            <a:r>
              <a:rPr lang="en-US" dirty="0"/>
              <a:t>Attribution: Via </a:t>
            </a:r>
            <a:r>
              <a:rPr lang="en-US" dirty="0" err="1"/>
              <a:t>Pxhere</a:t>
            </a:r>
            <a:r>
              <a:rPr lang="en-US" dirty="0"/>
              <a:t>, no</a:t>
            </a:r>
            <a:r>
              <a:rPr lang="en-US" baseline="0" dirty="0"/>
              <a:t> attribution required (https://creativecommons.org/publicdomain/zero/1.0/)</a:t>
            </a:r>
            <a:endParaRPr lang="en-US" dirty="0"/>
          </a:p>
          <a:p>
            <a:endParaRPr lang="en-US" dirty="0"/>
          </a:p>
          <a:p>
            <a:endParaRPr lang="en-US" dirty="0"/>
          </a:p>
          <a:p>
            <a:r>
              <a:rPr lang="en-US" dirty="0"/>
              <a:t>Image: Human child</a:t>
            </a:r>
          </a:p>
          <a:p>
            <a:r>
              <a:rPr lang="en-US" dirty="0"/>
              <a:t>URL: https://commons.wikimedia.org/wiki/File:A_child_in_India.jpg</a:t>
            </a:r>
          </a:p>
          <a:p>
            <a:r>
              <a:rPr lang="en-US" dirty="0"/>
              <a:t>Attribution:</a:t>
            </a:r>
            <a:r>
              <a:rPr lang="en-US" baseline="0" dirty="0"/>
              <a:t> </a:t>
            </a:r>
            <a:r>
              <a:rPr lang="en-US" dirty="0" err="1"/>
              <a:t>Harsha</a:t>
            </a:r>
            <a:r>
              <a:rPr lang="en-US" dirty="0"/>
              <a:t> K R, CC BY-SA 2.0 &lt;https://creativecommons.org/licenses/by-sa/2.0&gt;, via Wikimedia Commons</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51</a:t>
            </a:fld>
            <a:endParaRPr lang="en-US"/>
          </a:p>
        </p:txBody>
      </p:sp>
    </p:spTree>
    <p:extLst>
      <p:ext uri="{BB962C8B-B14F-4D97-AF65-F5344CB8AC3E}">
        <p14:creationId xmlns:p14="http://schemas.microsoft.com/office/powerpoint/2010/main" val="31352803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r>
              <a:rPr lang="en-US" dirty="0"/>
              <a:t>Rather than telling, ask students</a:t>
            </a:r>
            <a:r>
              <a:rPr lang="en-US" baseline="0" dirty="0"/>
              <a:t> </a:t>
            </a:r>
            <a:r>
              <a:rPr lang="en-US" dirty="0"/>
              <a:t>about this slide</a:t>
            </a:r>
            <a:r>
              <a:rPr lang="en-US" baseline="0" dirty="0"/>
              <a:t>…. what does it show?</a:t>
            </a:r>
          </a:p>
          <a:p>
            <a:r>
              <a:rPr lang="en-US" baseline="0" dirty="0"/>
              <a:t>Then explain the idea that the bones of the forelimbs are another set of structures- just like a finch beak- that have been modified over time in different groups. If all of these groups have forelimbs with the same basic components- they are just modified- what might it say about how they are related to one another?</a:t>
            </a:r>
          </a:p>
          <a:p>
            <a:r>
              <a:rPr lang="en-US" baseline="0" dirty="0"/>
              <a:t>Can we try to draw that in a tree?</a:t>
            </a:r>
          </a:p>
          <a:p>
            <a:endParaRPr lang="en-US" baseline="0" dirty="0"/>
          </a:p>
          <a:p>
            <a:r>
              <a:rPr lang="en-US" baseline="0" dirty="0"/>
              <a:t>SOURCES:</a:t>
            </a:r>
          </a:p>
          <a:p>
            <a:r>
              <a:rPr lang="en-US" dirty="0"/>
              <a:t>Image: </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The principle of homology: The biological derivation relationship (shown by colors) of the various bones in the forelimbs of four vertebrates is known as homology and was one of Darwin’s arguments in favor of evolution.</a:t>
            </a:r>
            <a:endParaRPr lang="en-US" dirty="0"/>
          </a:p>
          <a:p>
            <a:r>
              <a:rPr lang="en-US" dirty="0"/>
              <a:t>URL:</a:t>
            </a:r>
            <a:r>
              <a:rPr lang="en-US" baseline="0" dirty="0"/>
              <a:t> </a:t>
            </a:r>
            <a:r>
              <a:rPr lang="en-US" dirty="0"/>
              <a:t>https://commons.wikimedia.org/wiki/File:Homology_vertebrates-en.svg</a:t>
            </a:r>
          </a:p>
          <a:p>
            <a:r>
              <a:rPr lang="en-US" dirty="0"/>
              <a:t>Attribution: </a:t>
            </a:r>
            <a:r>
              <a:rPr lang="az-Cyrl-AZ" dirty="0"/>
              <a:t>Волков Владислав Петрович, </a:t>
            </a:r>
            <a:r>
              <a:rPr lang="en-US" dirty="0"/>
              <a:t>CC BY-SA 4.0 &lt;https://creativecommons.org/licenses/by-sa/4.0&gt;,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BBD36F42-2B71-4EBB-92BD-C8CB14DBA402}" type="slidenum">
              <a:rPr lang="en-US" smtClean="0"/>
              <a:pPr/>
              <a:t>52</a:t>
            </a:fld>
            <a:endParaRPr lang="en-US"/>
          </a:p>
        </p:txBody>
      </p:sp>
    </p:spTree>
    <p:extLst>
      <p:ext uri="{BB962C8B-B14F-4D97-AF65-F5344CB8AC3E}">
        <p14:creationId xmlns:p14="http://schemas.microsoft.com/office/powerpoint/2010/main" val="33224490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DNA’s ability to determine</a:t>
            </a:r>
            <a:r>
              <a:rPr lang="en-US" b="1" baseline="0" dirty="0"/>
              <a:t> “relatedness” in another example.</a:t>
            </a:r>
          </a:p>
          <a:p>
            <a:r>
              <a:rPr lang="en-US" b="1" baseline="0" dirty="0"/>
              <a:t>You can use the lines of evidence for whale evolution from a terrestrial ancestor to reinforce the three lines of evidence for descent with modification: (1) fossils, (2) </a:t>
            </a:r>
            <a:r>
              <a:rPr lang="en-US" b="1" u="sng" baseline="0" dirty="0"/>
              <a:t>DNA</a:t>
            </a:r>
            <a:r>
              <a:rPr lang="en-US" b="1" baseline="0" dirty="0"/>
              <a:t>, and (3) homology.</a:t>
            </a:r>
          </a:p>
          <a:p>
            <a:endParaRPr lang="en-US" dirty="0"/>
          </a:p>
          <a:p>
            <a:r>
              <a:rPr lang="en-US" dirty="0"/>
              <a:t>Using</a:t>
            </a:r>
            <a:r>
              <a:rPr lang="en-US" baseline="0" dirty="0"/>
              <a:t> a combination of scoring traits and sequencing DNA, researchers have discovered that the land mammals most </a:t>
            </a:r>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Figure 2. Strict consensus of 20 minimum length trees for the equally-weighted parsimony analysis of the combined data set (57,269 steps). The contents of 12 taxonomic groups, including the total clades </a:t>
            </a:r>
            <a:r>
              <a:rPr lang="en-US" sz="1200" b="0" i="0" kern="1200" dirty="0" err="1">
                <a:solidFill>
                  <a:schemeClr val="tx1"/>
                </a:solidFill>
                <a:effectLst/>
                <a:latin typeface="+mn-lt"/>
                <a:ea typeface="+mn-ea"/>
                <a:cs typeface="+mn-cs"/>
              </a:rPr>
              <a:t>Cetaceamorpha</a:t>
            </a:r>
            <a:r>
              <a:rPr lang="en-US" sz="1200" b="0" i="0" kern="1200" dirty="0">
                <a:solidFill>
                  <a:schemeClr val="tx1"/>
                </a:solidFill>
                <a:effectLst/>
                <a:latin typeface="+mn-lt"/>
                <a:ea typeface="+mn-ea"/>
                <a:cs typeface="+mn-cs"/>
              </a:rPr>
              <a:t> and </a:t>
            </a:r>
            <a:r>
              <a:rPr lang="en-US" sz="1200" b="0" i="0" kern="1200" dirty="0" err="1">
                <a:solidFill>
                  <a:schemeClr val="tx1"/>
                </a:solidFill>
                <a:effectLst/>
                <a:latin typeface="+mn-lt"/>
                <a:ea typeface="+mn-ea"/>
                <a:cs typeface="+mn-cs"/>
              </a:rPr>
              <a:t>Cetancodontamorpha</a:t>
            </a:r>
            <a:r>
              <a:rPr lang="en-US" sz="1200" b="0" i="0" kern="1200" dirty="0">
                <a:solidFill>
                  <a:schemeClr val="tx1"/>
                </a:solidFill>
                <a:effectLst/>
                <a:latin typeface="+mn-lt"/>
                <a:ea typeface="+mn-ea"/>
                <a:cs typeface="+mn-cs"/>
              </a:rPr>
              <a:t> are delimited by different colored boxes (‘Hippo’ = </a:t>
            </a:r>
            <a:r>
              <a:rPr lang="en-US" sz="1200" b="0" i="0" kern="1200" dirty="0" err="1">
                <a:solidFill>
                  <a:schemeClr val="tx1"/>
                </a:solidFill>
                <a:effectLst/>
                <a:latin typeface="+mn-lt"/>
                <a:ea typeface="+mn-ea"/>
                <a:cs typeface="+mn-cs"/>
              </a:rPr>
              <a:t>Hippopotamidamorpha</a:t>
            </a:r>
            <a:r>
              <a:rPr lang="en-US" sz="1200" b="0" i="0" kern="1200" dirty="0">
                <a:solidFill>
                  <a:schemeClr val="tx1"/>
                </a:solidFill>
                <a:effectLst/>
                <a:latin typeface="+mn-lt"/>
                <a:ea typeface="+mn-ea"/>
                <a:cs typeface="+mn-cs"/>
              </a:rPr>
              <a:t>). Lineages that connect extant taxa in the tree are represented by thick gray branches, and wholly extinct lineages are shown as thin black branches.</a:t>
            </a:r>
            <a:endParaRPr lang="en-US" dirty="0"/>
          </a:p>
          <a:p>
            <a:r>
              <a:rPr lang="en-US" dirty="0"/>
              <a:t>URL:</a:t>
            </a:r>
            <a:r>
              <a:rPr lang="en-US" baseline="0" dirty="0"/>
              <a:t> https://commons.wikimedia.org/wiki/File:Cladogram_of_Cetacea_within_Artiodactyla.png</a:t>
            </a:r>
          </a:p>
          <a:p>
            <a:r>
              <a:rPr lang="en-US" baseline="0" dirty="0"/>
              <a:t>Attribution: Michelle Spaulding, Maureen A. O'Leary, John </a:t>
            </a:r>
            <a:r>
              <a:rPr lang="en-US" baseline="0" dirty="0" err="1"/>
              <a:t>Gatesy</a:t>
            </a:r>
            <a:r>
              <a:rPr lang="en-US" baseline="0" dirty="0"/>
              <a:t>, CC BY 2.5 &lt;https://creativecommons.org/licenses/by/2.5&gt;, via Wikimedia Commons</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53</a:t>
            </a:fld>
            <a:endParaRPr lang="en-US"/>
          </a:p>
        </p:txBody>
      </p:sp>
    </p:spTree>
    <p:extLst>
      <p:ext uri="{BB962C8B-B14F-4D97-AF65-F5344CB8AC3E}">
        <p14:creationId xmlns:p14="http://schemas.microsoft.com/office/powerpoint/2010/main" val="1334618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5</a:t>
            </a:fld>
            <a:endParaRPr lang="en-US"/>
          </a:p>
        </p:txBody>
      </p:sp>
    </p:spTree>
    <p:extLst>
      <p:ext uri="{BB962C8B-B14F-4D97-AF65-F5344CB8AC3E}">
        <p14:creationId xmlns:p14="http://schemas.microsoft.com/office/powerpoint/2010/main" val="7198192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Fossil evidence</a:t>
            </a:r>
            <a:r>
              <a:rPr lang="en-US" b="1" baseline="0" dirty="0"/>
              <a:t> illustrated in another example.</a:t>
            </a:r>
          </a:p>
          <a:p>
            <a:r>
              <a:rPr lang="en-US" b="1" baseline="0" dirty="0"/>
              <a:t>You can use the lines of evidence for whale evolution from a terrestrial ancestor to reinforce the three lines of evidence for descent with modification: (1) </a:t>
            </a:r>
            <a:r>
              <a:rPr lang="en-US" b="1" u="sng" baseline="0" dirty="0"/>
              <a:t>fossils</a:t>
            </a:r>
            <a:r>
              <a:rPr lang="en-US" b="1" baseline="0" dirty="0"/>
              <a:t>, (2) DNA, and (3) homology.</a:t>
            </a:r>
          </a:p>
          <a:p>
            <a:endParaRPr lang="en-US" dirty="0"/>
          </a:p>
          <a:p>
            <a:r>
              <a:rPr lang="en-US" dirty="0"/>
              <a:t>Using</a:t>
            </a:r>
            <a:r>
              <a:rPr lang="en-US" baseline="0" dirty="0"/>
              <a:t> a combination of scoring traits and sequencing DNA, researchers have discovered that the land mammals most </a:t>
            </a:r>
          </a:p>
          <a:p>
            <a:endParaRPr lang="en-US" dirty="0"/>
          </a:p>
          <a:p>
            <a:r>
              <a:rPr lang="en-US" dirty="0"/>
              <a:t>SOURCES:</a:t>
            </a:r>
          </a:p>
          <a:p>
            <a:r>
              <a:rPr lang="en-US" dirty="0"/>
              <a:t>Image:</a:t>
            </a:r>
            <a:r>
              <a:rPr lang="en-US" baseline="0" dirty="0"/>
              <a:t> </a:t>
            </a:r>
            <a:r>
              <a:rPr lang="en-US" dirty="0" err="1"/>
              <a:t>Indohyus</a:t>
            </a:r>
            <a:r>
              <a:rPr lang="en-US" dirty="0"/>
              <a:t> major, a herbivorous whale ancestor from the Middle Eocene of Kashmir, pencil drawing, digital coloring</a:t>
            </a:r>
            <a:br>
              <a:rPr lang="en-US" dirty="0"/>
            </a:br>
            <a:r>
              <a:rPr lang="en-US" dirty="0"/>
              <a:t>URL: https://commons.wikimedia.org/wiki/File:Indohyus_BW.jpg</a:t>
            </a:r>
          </a:p>
          <a:p>
            <a:r>
              <a:rPr lang="en-US" dirty="0"/>
              <a:t>Attribution: </a:t>
            </a:r>
            <a:r>
              <a:rPr lang="en-US" dirty="0" err="1"/>
              <a:t>Nobu</a:t>
            </a:r>
            <a:r>
              <a:rPr lang="en-US" dirty="0"/>
              <a:t> Tamura (http://spinops.blogspot.com), CC BY 3.0 &lt;https://creativecommons.org/licenses/by/3.0&gt;, via Wikimedia Commons</a:t>
            </a:r>
          </a:p>
          <a:p>
            <a:endParaRPr lang="en-US" dirty="0"/>
          </a:p>
          <a:p>
            <a:r>
              <a:rPr lang="en-US" dirty="0"/>
              <a:t>Image: </a:t>
            </a:r>
            <a:r>
              <a:rPr lang="en-US" sz="1200" b="0" i="1" u="none" strike="noStrike" kern="1200" dirty="0" err="1">
                <a:solidFill>
                  <a:schemeClr val="tx1"/>
                </a:solidFill>
                <a:effectLst/>
                <a:latin typeface="+mn-lt"/>
                <a:ea typeface="+mn-ea"/>
                <a:cs typeface="+mn-cs"/>
              </a:rPr>
              <a:t>Pakicetus</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inachus</a:t>
            </a:r>
            <a:r>
              <a:rPr lang="en-US" sz="1200" b="0" i="0" kern="1200" dirty="0">
                <a:solidFill>
                  <a:schemeClr val="tx1"/>
                </a:solidFill>
                <a:effectLst/>
                <a:latin typeface="+mn-lt"/>
                <a:ea typeface="+mn-ea"/>
                <a:cs typeface="+mn-cs"/>
              </a:rPr>
              <a:t>, a whale ancestor from the Early Eocene of Pakistan, after </a:t>
            </a:r>
            <a:r>
              <a:rPr lang="en-US" sz="1200" b="0" i="0" kern="1200" dirty="0" err="1">
                <a:solidFill>
                  <a:schemeClr val="tx1"/>
                </a:solidFill>
                <a:effectLst/>
                <a:latin typeface="+mn-lt"/>
                <a:ea typeface="+mn-ea"/>
                <a:cs typeface="+mn-cs"/>
              </a:rPr>
              <a:t>Nummelai</a:t>
            </a:r>
            <a:r>
              <a:rPr lang="en-US" sz="1200" b="0" i="0" kern="1200" dirty="0">
                <a:solidFill>
                  <a:schemeClr val="tx1"/>
                </a:solidFill>
                <a:effectLst/>
                <a:latin typeface="+mn-lt"/>
                <a:ea typeface="+mn-ea"/>
                <a:cs typeface="+mn-cs"/>
              </a:rPr>
              <a:t> et al., (2006), pencil drawing, digital coloring</a:t>
            </a:r>
            <a:endParaRPr lang="en-US" dirty="0"/>
          </a:p>
          <a:p>
            <a:r>
              <a:rPr lang="en-US" dirty="0"/>
              <a:t>URL: https://commons.wikimedia.org/wiki/File:Pakicetus_BW.jpg</a:t>
            </a:r>
          </a:p>
          <a:p>
            <a:r>
              <a:rPr lang="en-US" dirty="0"/>
              <a:t>Attribution: </a:t>
            </a:r>
            <a:r>
              <a:rPr lang="en-US" dirty="0" err="1"/>
              <a:t>Nobu</a:t>
            </a:r>
            <a:r>
              <a:rPr lang="en-US" dirty="0"/>
              <a:t> Tamura (http://spinops.blogspot.com), CC BY 3.0 &lt;https://creativecommons.org/licenses/by/3.0&gt;, via Wikimedia Commons</a:t>
            </a:r>
          </a:p>
          <a:p>
            <a:endParaRPr lang="en-US" dirty="0"/>
          </a:p>
          <a:p>
            <a:r>
              <a:rPr lang="en-US" dirty="0"/>
              <a:t>Image: </a:t>
            </a:r>
            <a:r>
              <a:rPr lang="en-US" i="1" dirty="0" err="1"/>
              <a:t>Ambulocetus</a:t>
            </a:r>
            <a:r>
              <a:rPr lang="en-US" i="1" dirty="0"/>
              <a:t> </a:t>
            </a:r>
            <a:r>
              <a:rPr lang="en-US" i="1" dirty="0" err="1"/>
              <a:t>natans</a:t>
            </a:r>
            <a:r>
              <a:rPr lang="en-US" dirty="0"/>
              <a:t>, a primitive whale from the Early Eocene of Pakistan, pencil drawing, digital coloring</a:t>
            </a:r>
          </a:p>
          <a:p>
            <a:r>
              <a:rPr lang="en-US" dirty="0"/>
              <a:t>URL: https://commons.wikimedia.org/wiki/File:Ambulocetus_BW.jpg</a:t>
            </a:r>
          </a:p>
          <a:p>
            <a:r>
              <a:rPr lang="en-US" dirty="0"/>
              <a:t>Attribution: </a:t>
            </a:r>
            <a:r>
              <a:rPr lang="en-US" dirty="0" err="1"/>
              <a:t>Nobu</a:t>
            </a:r>
            <a:r>
              <a:rPr lang="en-US" dirty="0"/>
              <a:t> Tamura (http://spinops.blogspot.com), CC BY 3.0 &lt;https://creativecommons.org/licenses/by/3.0&gt;, via Wikimedia Commons</a:t>
            </a:r>
          </a:p>
          <a:p>
            <a:endParaRPr lang="en-US" dirty="0"/>
          </a:p>
          <a:p>
            <a:r>
              <a:rPr lang="en-US" dirty="0"/>
              <a:t>Image: </a:t>
            </a:r>
            <a:r>
              <a:rPr lang="en-US" sz="1200" b="0" i="1" kern="1200" dirty="0" err="1">
                <a:solidFill>
                  <a:schemeClr val="tx1"/>
                </a:solidFill>
                <a:effectLst/>
                <a:latin typeface="+mn-lt"/>
                <a:ea typeface="+mn-ea"/>
                <a:cs typeface="+mn-cs"/>
              </a:rPr>
              <a:t>Kutchicetus</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minimus</a:t>
            </a:r>
            <a:r>
              <a:rPr lang="en-US" sz="1200" b="0" i="0" kern="1200" dirty="0">
                <a:solidFill>
                  <a:schemeClr val="tx1"/>
                </a:solidFill>
                <a:effectLst/>
                <a:latin typeface="+mn-lt"/>
                <a:ea typeface="+mn-ea"/>
                <a:cs typeface="+mn-cs"/>
              </a:rPr>
              <a:t>, an early whale from the middle Eocene of India. Pencil drawing, digital coloring</a:t>
            </a:r>
            <a:endParaRPr lang="en-US" dirty="0"/>
          </a:p>
          <a:p>
            <a:r>
              <a:rPr lang="en-US" dirty="0"/>
              <a:t>URL: https://commons.wikimedia.org/wiki/File:Kutchicetus_BW.jpg</a:t>
            </a:r>
          </a:p>
          <a:p>
            <a:r>
              <a:rPr lang="en-US" dirty="0"/>
              <a:t>Attribution: </a:t>
            </a:r>
            <a:r>
              <a:rPr lang="en-US" dirty="0" err="1"/>
              <a:t>Nobu</a:t>
            </a:r>
            <a:r>
              <a:rPr lang="en-US" dirty="0"/>
              <a:t> Tamura, CC BY 3.0 &lt;https://creativecommons.org/licenses/by/3.0&gt;, via Wikimedia Commons</a:t>
            </a:r>
          </a:p>
          <a:p>
            <a:endParaRPr lang="en-US" dirty="0"/>
          </a:p>
          <a:p>
            <a:r>
              <a:rPr lang="en-US" dirty="0"/>
              <a:t>Image: </a:t>
            </a:r>
            <a:r>
              <a:rPr lang="en-US" sz="1200" b="0" i="0" kern="1200" dirty="0">
                <a:solidFill>
                  <a:schemeClr val="tx1"/>
                </a:solidFill>
                <a:effectLst/>
                <a:latin typeface="+mn-lt"/>
                <a:ea typeface="+mn-ea"/>
                <a:cs typeface="+mn-cs"/>
              </a:rPr>
              <a:t>A well preserved skull of </a:t>
            </a:r>
            <a:r>
              <a:rPr lang="en-US" sz="1200" b="0" i="1" kern="1200" dirty="0" err="1">
                <a:solidFill>
                  <a:schemeClr val="tx1"/>
                </a:solidFill>
                <a:effectLst/>
                <a:latin typeface="+mn-lt"/>
                <a:ea typeface="+mn-ea"/>
                <a:cs typeface="+mn-cs"/>
              </a:rPr>
              <a:t>Acrophyseter</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deinodon</a:t>
            </a:r>
            <a:r>
              <a:rPr lang="en-US" sz="1200" b="0" i="0" kern="1200" dirty="0">
                <a:solidFill>
                  <a:schemeClr val="tx1"/>
                </a:solidFill>
                <a:effectLst/>
                <a:latin typeface="+mn-lt"/>
                <a:ea typeface="+mn-ea"/>
                <a:cs typeface="+mn-cs"/>
              </a:rPr>
              <a:t> from the </a:t>
            </a:r>
            <a:r>
              <a:rPr lang="en-US" sz="1200" b="0" i="0" kern="1200" dirty="0" err="1">
                <a:solidFill>
                  <a:schemeClr val="tx1"/>
                </a:solidFill>
                <a:effectLst/>
                <a:latin typeface="+mn-lt"/>
                <a:ea typeface="+mn-ea"/>
                <a:cs typeface="+mn-cs"/>
              </a:rPr>
              <a:t>Pisco</a:t>
            </a:r>
            <a:r>
              <a:rPr lang="en-US" sz="1200" b="0" i="0" kern="1200" dirty="0">
                <a:solidFill>
                  <a:schemeClr val="tx1"/>
                </a:solidFill>
                <a:effectLst/>
                <a:latin typeface="+mn-lt"/>
                <a:ea typeface="+mn-ea"/>
                <a:cs typeface="+mn-cs"/>
              </a:rPr>
              <a:t> Formation, </a:t>
            </a:r>
            <a:r>
              <a:rPr lang="en-US" sz="1200" b="0" i="0" kern="1200" dirty="0" err="1">
                <a:solidFill>
                  <a:schemeClr val="tx1"/>
                </a:solidFill>
                <a:effectLst/>
                <a:latin typeface="+mn-lt"/>
                <a:ea typeface="+mn-ea"/>
                <a:cs typeface="+mn-cs"/>
              </a:rPr>
              <a:t>Sud-Sacaco</a:t>
            </a:r>
            <a:r>
              <a:rPr lang="en-US" sz="1200" b="0" i="0" kern="1200" dirty="0">
                <a:solidFill>
                  <a:schemeClr val="tx1"/>
                </a:solidFill>
                <a:effectLst/>
                <a:latin typeface="+mn-lt"/>
                <a:ea typeface="+mn-ea"/>
                <a:cs typeface="+mn-cs"/>
              </a:rPr>
              <a:t>, Peru, showing large teeth on both the upper and lower jaw.</a:t>
            </a:r>
            <a:endParaRPr lang="en-US" dirty="0"/>
          </a:p>
          <a:p>
            <a:r>
              <a:rPr lang="en-US" dirty="0"/>
              <a:t>URL: https://commons.wikimedia.org/wiki/File:Acrophyseter_deinodon_skull.jpg</a:t>
            </a:r>
          </a:p>
          <a:p>
            <a:r>
              <a:rPr lang="en-US" dirty="0"/>
              <a:t>Attribution: Olivier Lambert, CC BY-SA 3.0 &lt;https://creativecommons.org/licenses/by-sa/3.0&gt;, via Wikimedia Commons</a:t>
            </a:r>
          </a:p>
          <a:p>
            <a:endParaRPr lang="en-US" dirty="0"/>
          </a:p>
          <a:p>
            <a:r>
              <a:rPr lang="en-US" dirty="0"/>
              <a:t>Image: </a:t>
            </a:r>
            <a:r>
              <a:rPr lang="en-US" sz="1200" b="0" i="0" kern="1200" dirty="0" err="1">
                <a:solidFill>
                  <a:schemeClr val="tx1"/>
                </a:solidFill>
                <a:effectLst/>
                <a:latin typeface="+mn-lt"/>
                <a:ea typeface="+mn-ea"/>
                <a:cs typeface="+mn-cs"/>
              </a:rPr>
              <a:t>Remingtonocetus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harudiniensis</a:t>
            </a:r>
            <a:r>
              <a:rPr lang="en-US" sz="1200" b="0" i="0" kern="1200" dirty="0">
                <a:solidFill>
                  <a:schemeClr val="tx1"/>
                </a:solidFill>
                <a:effectLst/>
                <a:latin typeface="+mn-lt"/>
                <a:ea typeface="+mn-ea"/>
                <a:cs typeface="+mn-cs"/>
              </a:rPr>
              <a:t>, an </a:t>
            </a:r>
            <a:r>
              <a:rPr lang="en-US" sz="1200" b="0" i="0" kern="1200" dirty="0" err="1">
                <a:solidFill>
                  <a:schemeClr val="tx1"/>
                </a:solidFill>
                <a:effectLst/>
                <a:latin typeface="+mn-lt"/>
                <a:ea typeface="+mn-ea"/>
                <a:cs typeface="+mn-cs"/>
              </a:rPr>
              <a:t>archaeocete</a:t>
            </a:r>
            <a:r>
              <a:rPr lang="en-US" sz="1200" b="0" i="0" kern="1200" dirty="0">
                <a:solidFill>
                  <a:schemeClr val="tx1"/>
                </a:solidFill>
                <a:effectLst/>
                <a:latin typeface="+mn-lt"/>
                <a:ea typeface="+mn-ea"/>
                <a:cs typeface="+mn-cs"/>
              </a:rPr>
              <a:t> whale from the Middle Eocene of India, pencil drawing, digital coloring</a:t>
            </a:r>
            <a:endParaRPr lang="en-US" dirty="0"/>
          </a:p>
          <a:p>
            <a:r>
              <a:rPr lang="en-US" dirty="0"/>
              <a:t>URL: https://commons.wikimedia.org/wiki/File:Remingtonocetus_BW.jpg</a:t>
            </a:r>
          </a:p>
          <a:p>
            <a:r>
              <a:rPr lang="en-US" dirty="0"/>
              <a:t>Attribution: </a:t>
            </a:r>
            <a:r>
              <a:rPr lang="en-US" dirty="0" err="1"/>
              <a:t>Nobu</a:t>
            </a:r>
            <a:r>
              <a:rPr lang="en-US" dirty="0"/>
              <a:t> Tamura (http://spinops.blogspot.com), CC BY 3.0 &lt;https://creativecommons.org/licenses/by/3.0&gt;, via Wikimedia Commons</a:t>
            </a:r>
          </a:p>
          <a:p>
            <a:endParaRPr lang="en-US" dirty="0"/>
          </a:p>
          <a:p>
            <a:r>
              <a:rPr lang="en-US" dirty="0"/>
              <a:t>Image: </a:t>
            </a:r>
            <a:r>
              <a:rPr lang="en-US" sz="1200" b="0" i="1" kern="1200" dirty="0" err="1">
                <a:solidFill>
                  <a:schemeClr val="tx1"/>
                </a:solidFill>
                <a:effectLst/>
                <a:latin typeface="+mn-lt"/>
                <a:ea typeface="+mn-ea"/>
                <a:cs typeface="+mn-cs"/>
              </a:rPr>
              <a:t>Rodhocetus</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kasrani</a:t>
            </a:r>
            <a:r>
              <a:rPr lang="en-US" sz="1200" b="0" i="0" kern="1200" dirty="0">
                <a:solidFill>
                  <a:schemeClr val="tx1"/>
                </a:solidFill>
                <a:effectLst/>
                <a:latin typeface="+mn-lt"/>
                <a:ea typeface="+mn-ea"/>
                <a:cs typeface="+mn-cs"/>
              </a:rPr>
              <a:t>, an </a:t>
            </a:r>
            <a:r>
              <a:rPr lang="en-US" sz="1200" b="0" i="0" kern="1200" dirty="0" err="1">
                <a:solidFill>
                  <a:schemeClr val="tx1"/>
                </a:solidFill>
                <a:effectLst/>
                <a:latin typeface="+mn-lt"/>
                <a:ea typeface="+mn-ea"/>
                <a:cs typeface="+mn-cs"/>
              </a:rPr>
              <a:t>archaeoceti</a:t>
            </a:r>
            <a:r>
              <a:rPr lang="en-US" sz="1200" b="0" i="0" kern="1200" dirty="0">
                <a:solidFill>
                  <a:schemeClr val="tx1"/>
                </a:solidFill>
                <a:effectLst/>
                <a:latin typeface="+mn-lt"/>
                <a:ea typeface="+mn-ea"/>
                <a:cs typeface="+mn-cs"/>
              </a:rPr>
              <a:t> whale from the late Eocene of Pakistan, digital</a:t>
            </a:r>
            <a:endParaRPr lang="en-US" dirty="0"/>
          </a:p>
          <a:p>
            <a:r>
              <a:rPr lang="en-US" dirty="0"/>
              <a:t>URL: https://commons.wikimedia.org/wiki/File:Rhodocetus_BW.jpg</a:t>
            </a:r>
          </a:p>
          <a:p>
            <a:r>
              <a:rPr lang="en-US" dirty="0"/>
              <a:t>Attribution: </a:t>
            </a:r>
            <a:r>
              <a:rPr lang="en-US" dirty="0" err="1"/>
              <a:t>Nobu</a:t>
            </a:r>
            <a:r>
              <a:rPr lang="en-US" dirty="0"/>
              <a:t> Tamura, CC BY 3.0 &lt;https://creativecommons.org/licenses/by/3.0&gt;, via Wikimedia Commons</a:t>
            </a:r>
          </a:p>
          <a:p>
            <a:endParaRPr lang="en-US" dirty="0"/>
          </a:p>
          <a:p>
            <a:r>
              <a:rPr lang="en-US" dirty="0"/>
              <a:t>Image: </a:t>
            </a:r>
            <a:r>
              <a:rPr lang="en-US" sz="1200" b="0" i="1" kern="1200" dirty="0" err="1">
                <a:solidFill>
                  <a:schemeClr val="tx1"/>
                </a:solidFill>
                <a:effectLst/>
                <a:latin typeface="+mn-lt"/>
                <a:ea typeface="+mn-ea"/>
                <a:cs typeface="+mn-cs"/>
              </a:rPr>
              <a:t>Dorudon</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atrox</a:t>
            </a:r>
            <a:r>
              <a:rPr lang="en-US" sz="1200" b="0" i="0" kern="1200" dirty="0">
                <a:solidFill>
                  <a:schemeClr val="tx1"/>
                </a:solidFill>
                <a:effectLst/>
                <a:latin typeface="+mn-lt"/>
                <a:ea typeface="+mn-ea"/>
                <a:cs typeface="+mn-cs"/>
              </a:rPr>
              <a:t>, an ancestral whale from the Late Eocene of Egypt, pencil drawing, digital coloring</a:t>
            </a:r>
            <a:endParaRPr lang="en-US" dirty="0"/>
          </a:p>
          <a:p>
            <a:r>
              <a:rPr lang="en-US" dirty="0"/>
              <a:t>URL: https://commons.wikimedia.org/wiki/File:Dorudon_BW.jpg</a:t>
            </a:r>
          </a:p>
          <a:p>
            <a:r>
              <a:rPr lang="en-US" dirty="0"/>
              <a:t>Attribution: </a:t>
            </a:r>
            <a:r>
              <a:rPr lang="en-US" dirty="0" err="1"/>
              <a:t>Nobu</a:t>
            </a:r>
            <a:r>
              <a:rPr lang="en-US" dirty="0"/>
              <a:t> Tamura, CC BY 3.0 &lt;https://creativecommons.org/licenses/by/3.0&gt;, via Wikimedia Commons</a:t>
            </a:r>
          </a:p>
          <a:p>
            <a:endParaRPr lang="en-US" dirty="0"/>
          </a:p>
          <a:p>
            <a:r>
              <a:rPr lang="en-US" dirty="0"/>
              <a:t>Image: </a:t>
            </a:r>
            <a:r>
              <a:rPr lang="en-US" sz="1200" b="0" i="1" kern="1200" dirty="0" err="1">
                <a:solidFill>
                  <a:schemeClr val="tx1"/>
                </a:solidFill>
                <a:effectLst/>
                <a:latin typeface="+mn-lt"/>
                <a:ea typeface="+mn-ea"/>
                <a:cs typeface="+mn-cs"/>
              </a:rPr>
              <a:t>Squalodon</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calvertensis</a:t>
            </a:r>
            <a:r>
              <a:rPr lang="en-US" sz="1200" b="0" i="0" kern="1200" dirty="0">
                <a:solidFill>
                  <a:schemeClr val="tx1"/>
                </a:solidFill>
                <a:effectLst/>
                <a:latin typeface="+mn-lt"/>
                <a:ea typeface="+mn-ea"/>
                <a:cs typeface="+mn-cs"/>
              </a:rPr>
              <a:t>, a toothed whale from the Late Miocene of North America, pencil drawing, digital coloring</a:t>
            </a:r>
            <a:endParaRPr lang="en-US" dirty="0"/>
          </a:p>
          <a:p>
            <a:r>
              <a:rPr lang="en-US" dirty="0"/>
              <a:t>URL: https://commons.wikimedia.org/wiki/File:Squalodon_BW.jpg</a:t>
            </a:r>
          </a:p>
          <a:p>
            <a:r>
              <a:rPr lang="en-US" dirty="0"/>
              <a:t>Attribution: </a:t>
            </a:r>
            <a:r>
              <a:rPr lang="en-US" dirty="0" err="1"/>
              <a:t>Nobu</a:t>
            </a:r>
            <a:r>
              <a:rPr lang="en-US" dirty="0"/>
              <a:t> Tamura, CC BY 3.0 &lt;https://creativecommons.org/licenses/by/3.0&gt;, via Wikimedia Commons</a:t>
            </a:r>
          </a:p>
          <a:p>
            <a:endParaRPr lang="en-US" dirty="0"/>
          </a:p>
          <a:p>
            <a:r>
              <a:rPr lang="en-US" dirty="0"/>
              <a:t>Image: </a:t>
            </a:r>
            <a:r>
              <a:rPr lang="en-US" i="1" dirty="0" err="1"/>
              <a:t>Kentriodon</a:t>
            </a:r>
            <a:r>
              <a:rPr lang="en-US" i="1" dirty="0"/>
              <a:t> </a:t>
            </a:r>
            <a:r>
              <a:rPr lang="en-US" i="1" dirty="0" err="1"/>
              <a:t>pernix</a:t>
            </a:r>
            <a:r>
              <a:rPr lang="en-US" dirty="0"/>
              <a:t>, an </a:t>
            </a:r>
            <a:r>
              <a:rPr lang="en-US" dirty="0" err="1"/>
              <a:t>odontocete</a:t>
            </a:r>
            <a:r>
              <a:rPr lang="en-US" dirty="0"/>
              <a:t> dolphin-like whale from the Miocene, pencil drawing, digital coloring</a:t>
            </a:r>
          </a:p>
          <a:p>
            <a:r>
              <a:rPr lang="en-US" dirty="0"/>
              <a:t>URL: https://commons.wikimedia.org/wiki/File:Kentriodon_BW.jpg</a:t>
            </a:r>
          </a:p>
          <a:p>
            <a:r>
              <a:rPr lang="en-US" dirty="0"/>
              <a:t>Attribution: </a:t>
            </a:r>
            <a:r>
              <a:rPr lang="en-US" dirty="0" err="1"/>
              <a:t>Nobu</a:t>
            </a:r>
            <a:r>
              <a:rPr lang="en-US" dirty="0"/>
              <a:t> Tamura (http://spinops.blogspot.com/2012/06/kentriodon-pernix.html?q=Kentriodon), CC BY 3.0 &lt;https://creativecommons.org/licenses/by/3.0&gt;, via Wikimedia Commons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54</a:t>
            </a:fld>
            <a:endParaRPr lang="en-US"/>
          </a:p>
        </p:txBody>
      </p:sp>
    </p:spTree>
    <p:extLst>
      <p:ext uri="{BB962C8B-B14F-4D97-AF65-F5344CB8AC3E}">
        <p14:creationId xmlns:p14="http://schemas.microsoft.com/office/powerpoint/2010/main" val="35288996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Homology illustrated in another example.</a:t>
            </a:r>
            <a:endParaRPr lang="en-US" b="1" baseline="0" dirty="0"/>
          </a:p>
          <a:p>
            <a:r>
              <a:rPr lang="en-US" b="1" baseline="0" dirty="0"/>
              <a:t>You can use the lines of evidence for whale evolution from a terrestrial ancestor to reinforce the three lines of evidence for descent with modification: (1) fossils, (2) DNA, and (3) </a:t>
            </a:r>
            <a:r>
              <a:rPr lang="en-US" b="1" u="sng" baseline="0" dirty="0"/>
              <a:t>homology</a:t>
            </a:r>
            <a:r>
              <a:rPr lang="en-US" b="1" baseline="0" dirty="0"/>
              <a:t>.</a:t>
            </a:r>
          </a:p>
          <a:p>
            <a:endParaRPr lang="en-US" dirty="0"/>
          </a:p>
          <a:p>
            <a:r>
              <a:rPr lang="en-US" dirty="0"/>
              <a:t>Using</a:t>
            </a:r>
            <a:r>
              <a:rPr lang="en-US" baseline="0" dirty="0"/>
              <a:t> a combination of scoring traits and sequencing DNA, researchers have discovered that the land mammals most </a:t>
            </a:r>
          </a:p>
          <a:p>
            <a:endParaRPr lang="en-US" dirty="0"/>
          </a:p>
          <a:p>
            <a:r>
              <a:rPr lang="en-US" dirty="0"/>
              <a:t>SOURCES:</a:t>
            </a:r>
          </a:p>
          <a:p>
            <a:r>
              <a:rPr lang="en-US" dirty="0"/>
              <a:t>Image: hippopotamus-skeleton-animal-hippo</a:t>
            </a:r>
          </a:p>
          <a:p>
            <a:r>
              <a:rPr lang="en-US" dirty="0"/>
              <a:t>URL: https://pixabay.com/illustrations/hippopotamus-skeleton-animal-hippo-1007696/</a:t>
            </a:r>
          </a:p>
          <a:p>
            <a:r>
              <a:rPr lang="en-US" dirty="0"/>
              <a:t>Attribution:</a:t>
            </a:r>
            <a:r>
              <a:rPr lang="en-US" baseline="0" dirty="0"/>
              <a:t> </a:t>
            </a:r>
            <a:r>
              <a:rPr lang="en-US" baseline="0" dirty="0" err="1"/>
              <a:t>Pixabay</a:t>
            </a:r>
            <a:r>
              <a:rPr lang="en-US" baseline="0" dirty="0"/>
              <a:t>, free for commercial use. No attribution required. (https://pixabay.com/service/license/)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a:t>
            </a:r>
            <a:r>
              <a:rPr lang="en-US" sz="1200" b="0" i="0" kern="1200" dirty="0">
                <a:solidFill>
                  <a:schemeClr val="tx1"/>
                </a:solidFill>
                <a:effectLst/>
                <a:latin typeface="+mn-lt"/>
                <a:ea typeface="+mn-ea"/>
                <a:cs typeface="+mn-cs"/>
              </a:rPr>
              <a:t>Skeleton of a Baleen whale circling the hind limbs and pelvic structure.</a:t>
            </a:r>
            <a:endParaRPr lang="en-US" dirty="0"/>
          </a:p>
          <a:p>
            <a:r>
              <a:rPr lang="en-US" dirty="0"/>
              <a:t>URL:</a:t>
            </a:r>
            <a:r>
              <a:rPr lang="en-US" baseline="0" dirty="0"/>
              <a:t> https://commons.wikimedia.org/wiki/File:Mystice_pelvis_(whale).png</a:t>
            </a:r>
          </a:p>
          <a:p>
            <a:r>
              <a:rPr lang="en-US" sz="1200" b="0" i="0" kern="1200" dirty="0">
                <a:solidFill>
                  <a:schemeClr val="tx1"/>
                </a:solidFill>
                <a:effectLst/>
                <a:latin typeface="+mn-lt"/>
                <a:ea typeface="+mn-ea"/>
                <a:cs typeface="+mn-cs"/>
              </a:rPr>
              <a:t>Attribution: Andrew Z. Colvin, CC BY-SA 3.0 &lt;https://creativecommons.org/licenses/by-sa/3.0&gt;, via Wikimedia Commons</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55</a:t>
            </a:fld>
            <a:endParaRPr lang="en-US"/>
          </a:p>
        </p:txBody>
      </p:sp>
    </p:spTree>
    <p:extLst>
      <p:ext uri="{BB962C8B-B14F-4D97-AF65-F5344CB8AC3E}">
        <p14:creationId xmlns:p14="http://schemas.microsoft.com/office/powerpoint/2010/main" val="41954689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Summary slide. We’re going to connect this idea back to our question on</a:t>
            </a:r>
            <a:r>
              <a:rPr lang="en-US" baseline="0" dirty="0" smtClean="0"/>
              <a:t> the next slide.</a:t>
            </a:r>
            <a:endParaRPr lang="en-US" dirty="0"/>
          </a:p>
          <a:p>
            <a:endParaRPr lang="en-US" dirty="0"/>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Kingdom of animals.</a:t>
            </a:r>
            <a:endParaRPr lang="en-US" dirty="0"/>
          </a:p>
          <a:p>
            <a:r>
              <a:rPr lang="en-US" dirty="0"/>
              <a:t>URL: https://commons.wikimedia.org/wiki/File:Kingdom_of_animals.png</a:t>
            </a:r>
          </a:p>
          <a:p>
            <a:r>
              <a:rPr lang="en-US" dirty="0"/>
              <a:t>Attribution:</a:t>
            </a:r>
            <a:r>
              <a:rPr lang="en-US" baseline="0" dirty="0"/>
              <a:t> Collection created by The </a:t>
            </a:r>
            <a:r>
              <a:rPr lang="en-US" baseline="0" dirty="0" err="1"/>
              <a:t>Emirr</a:t>
            </a:r>
            <a:r>
              <a:rPr lang="en-US" baseline="0" dirty="0"/>
              <a:t>, CC BY-SA 3.0 &lt;https://creativecommons.org/licenses/by-sa/3.0&gt;, via Wikimedia Commons</a:t>
            </a:r>
            <a:endParaRPr lang="en-US" dirty="0"/>
          </a:p>
        </p:txBody>
      </p:sp>
      <p:sp>
        <p:nvSpPr>
          <p:cNvPr id="4" name="Slide Number Placeholder 3"/>
          <p:cNvSpPr>
            <a:spLocks noGrp="1"/>
          </p:cNvSpPr>
          <p:nvPr>
            <p:ph type="sldNum" sz="quarter" idx="5"/>
          </p:nvPr>
        </p:nvSpPr>
        <p:spPr/>
        <p:txBody>
          <a:bodyPr/>
          <a:lstStyle/>
          <a:p>
            <a:fld id="{FECCCE4F-3631-AC48-8566-8B8EA34C836B}" type="slidenum">
              <a:rPr lang="en-US" smtClean="0"/>
              <a:t>56</a:t>
            </a:fld>
            <a:endParaRPr lang="en-US"/>
          </a:p>
        </p:txBody>
      </p:sp>
    </p:spTree>
    <p:extLst>
      <p:ext uri="{BB962C8B-B14F-4D97-AF65-F5344CB8AC3E}">
        <p14:creationId xmlns:p14="http://schemas.microsoft.com/office/powerpoint/2010/main" val="35502867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You</a:t>
            </a:r>
            <a:r>
              <a:rPr lang="en-US" baseline="0" dirty="0"/>
              <a:t> may need to reconfigure your model one last time to include this concept of “descent with modification”. It’s the link between the ideas about unity (common ancestry) and diversity (change over time in response to environment and eventual speciation).</a:t>
            </a:r>
            <a:endParaRPr lang="en-US" dirty="0"/>
          </a:p>
          <a:p>
            <a:endParaRPr lang="en-US" dirty="0"/>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Kingdom of animals.</a:t>
            </a:r>
            <a:endParaRPr lang="en-US" dirty="0"/>
          </a:p>
          <a:p>
            <a:r>
              <a:rPr lang="en-US" dirty="0"/>
              <a:t>URL: https://commons.wikimedia.org/wiki/File:Kingdom_of_animals.png</a:t>
            </a:r>
          </a:p>
          <a:p>
            <a:r>
              <a:rPr lang="en-US" dirty="0"/>
              <a:t>Attribution:</a:t>
            </a:r>
            <a:r>
              <a:rPr lang="en-US" baseline="0" dirty="0"/>
              <a:t> Collection created by The </a:t>
            </a:r>
            <a:r>
              <a:rPr lang="en-US" baseline="0" dirty="0" err="1"/>
              <a:t>Emirr</a:t>
            </a:r>
            <a:r>
              <a:rPr lang="en-US" baseline="0" dirty="0"/>
              <a:t>, CC BY-SA 3.0 &lt;https://creativecommons.org/licenses/by-sa/3.0&gt;, via Wikimedia Commons</a:t>
            </a:r>
            <a:endParaRPr lang="en-US" dirty="0"/>
          </a:p>
        </p:txBody>
      </p:sp>
      <p:sp>
        <p:nvSpPr>
          <p:cNvPr id="4" name="Slide Number Placeholder 3"/>
          <p:cNvSpPr>
            <a:spLocks noGrp="1"/>
          </p:cNvSpPr>
          <p:nvPr>
            <p:ph type="sldNum" sz="quarter" idx="5"/>
          </p:nvPr>
        </p:nvSpPr>
        <p:spPr/>
        <p:txBody>
          <a:bodyPr/>
          <a:lstStyle/>
          <a:p>
            <a:fld id="{FECCCE4F-3631-AC48-8566-8B8EA34C836B}" type="slidenum">
              <a:rPr lang="en-US" smtClean="0"/>
              <a:t>57</a:t>
            </a:fld>
            <a:endParaRPr lang="en-US"/>
          </a:p>
        </p:txBody>
      </p:sp>
    </p:spTree>
    <p:extLst>
      <p:ext uri="{BB962C8B-B14F-4D97-AF65-F5344CB8AC3E}">
        <p14:creationId xmlns:p14="http://schemas.microsoft.com/office/powerpoint/2010/main" val="28942437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As</a:t>
            </a:r>
            <a:r>
              <a:rPr lang="en-US" baseline="0" dirty="0"/>
              <a:t> usual, please s</a:t>
            </a:r>
            <a:r>
              <a:rPr lang="en-US" dirty="0"/>
              <a:t>ubstitute the your own students' wording of the U&amp;D question here.</a:t>
            </a:r>
          </a:p>
          <a:p>
            <a:r>
              <a:rPr lang="en-US" dirty="0"/>
              <a:t>And refer to your class model, either showing a slide or pointing to the chart paper on the wall.</a:t>
            </a:r>
          </a:p>
          <a:p>
            <a:r>
              <a:rPr lang="en-US" dirty="0"/>
              <a:t>The next learning</a:t>
            </a:r>
            <a:r>
              <a:rPr lang="en-US" baseline="0" dirty="0"/>
              <a:t> segment gives the class a chance to breath and celebrate this big accomplishment!</a:t>
            </a:r>
            <a:endParaRPr lang="en-US" dirty="0"/>
          </a:p>
        </p:txBody>
      </p:sp>
      <p:sp>
        <p:nvSpPr>
          <p:cNvPr id="4" name="Slide Number Placeholder 3"/>
          <p:cNvSpPr>
            <a:spLocks noGrp="1"/>
          </p:cNvSpPr>
          <p:nvPr>
            <p:ph type="sldNum" sz="quarter" idx="10"/>
          </p:nvPr>
        </p:nvSpPr>
        <p:spPr/>
        <p:txBody>
          <a:bodyPr/>
          <a:lstStyle/>
          <a:p>
            <a:fld id="{BBD36F42-2B71-4EBB-92BD-C8CB14DBA402}" type="slidenum">
              <a:rPr lang="en-US" smtClean="0"/>
              <a:pPr/>
              <a:t>58</a:t>
            </a:fld>
            <a:endParaRPr lang="en-US"/>
          </a:p>
        </p:txBody>
      </p:sp>
    </p:spTree>
    <p:extLst>
      <p:ext uri="{BB962C8B-B14F-4D97-AF65-F5344CB8AC3E}">
        <p14:creationId xmlns:p14="http://schemas.microsoft.com/office/powerpoint/2010/main" val="34668646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59</a:t>
            </a:fld>
            <a:endParaRPr lang="en-US"/>
          </a:p>
        </p:txBody>
      </p:sp>
    </p:spTree>
    <p:extLst>
      <p:ext uri="{BB962C8B-B14F-4D97-AF65-F5344CB8AC3E}">
        <p14:creationId xmlns:p14="http://schemas.microsoft.com/office/powerpoint/2010/main" val="8984702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Optional.</a:t>
            </a:r>
            <a:r>
              <a:rPr lang="en-US" b="1" baseline="0" dirty="0" smtClean="0"/>
              <a:t> </a:t>
            </a:r>
            <a:r>
              <a:rPr lang="en-US" dirty="0" smtClean="0"/>
              <a:t>Use </a:t>
            </a:r>
            <a:r>
              <a:rPr lang="en-US" dirty="0"/>
              <a:t>the ensuing slides or create</a:t>
            </a:r>
            <a:r>
              <a:rPr lang="en-US" baseline="0" dirty="0"/>
              <a:t> your own version of looking back to Unity and Diversity Part 1. This can be a way to remind students of all they have learned. The intent here is to celebrate, not reinforce or assess. You might choose to start by asking your students to put their notebooks away and to take a moment to breathe. This is a recognition of all of the work they have done over the year and that that class has collectively figured out a lot about the central questions in biology.</a:t>
            </a:r>
          </a:p>
          <a:p>
            <a:endParaRPr lang="en-US" baseline="0" dirty="0"/>
          </a:p>
          <a:p>
            <a:r>
              <a:rPr lang="en-US" baseline="0" dirty="0"/>
              <a:t>You may also wish to engage in the optional “model-integration” activity outlined in the next Learning Segment.</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61</a:t>
            </a:fld>
            <a:endParaRPr lang="en-US"/>
          </a:p>
        </p:txBody>
      </p:sp>
    </p:spTree>
    <p:extLst>
      <p:ext uri="{BB962C8B-B14F-4D97-AF65-F5344CB8AC3E}">
        <p14:creationId xmlns:p14="http://schemas.microsoft.com/office/powerpoint/2010/main" val="42162731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smtClean="0"/>
              <a:t>Optional.</a:t>
            </a:r>
            <a:r>
              <a:rPr lang="en-US" b="1" baseline="0" dirty="0" smtClean="0"/>
              <a:t> </a:t>
            </a:r>
            <a:r>
              <a:rPr lang="en-US" i="0" baseline="0" dirty="0" smtClean="0"/>
              <a:t>This </a:t>
            </a:r>
            <a:r>
              <a:rPr lang="en-US" i="0" baseline="0" dirty="0"/>
              <a:t>is a throwback slide to Unity and Diversity Part 1.</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Jellyfish Underwater Marine Exotic</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URL: https://pixabay.com/en/jellyfish-underwater-marine-exotic-918694/</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The pictures on </a:t>
            </a:r>
            <a:r>
              <a:rPr lang="en-US" dirty="0" err="1"/>
              <a:t>Pixabay</a:t>
            </a:r>
            <a:r>
              <a:rPr lang="en-US" dirty="0"/>
              <a:t> be freely distributed under Creative Commons Zero  - CC0.</a:t>
            </a:r>
            <a:r>
              <a:rPr lang="en-US" baseline="0" dirty="0"/>
              <a:t> </a:t>
            </a:r>
            <a:r>
              <a:rPr lang="en-US" dirty="0"/>
              <a:t>(https://commons.wikimedia.)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Barnacles (</a:t>
            </a:r>
            <a:r>
              <a:rPr lang="en-US" i="1" dirty="0" err="1"/>
              <a:t>Semibalanus</a:t>
            </a:r>
            <a:r>
              <a:rPr lang="en-US" i="1" dirty="0"/>
              <a:t> </a:t>
            </a:r>
            <a:r>
              <a:rPr lang="en-US" i="1" dirty="0" err="1"/>
              <a:t>balanoides</a:t>
            </a:r>
            <a:r>
              <a:rPr lang="en-US" dirty="0"/>
              <a:t>) at the waterline on some large rocks at the mole in </a:t>
            </a:r>
            <a:r>
              <a:rPr lang="en-US" dirty="0" err="1"/>
              <a:t>Upernavik</a:t>
            </a:r>
            <a:r>
              <a:rPr lang="en-US" dirty="0"/>
              <a:t> </a:t>
            </a:r>
            <a:r>
              <a:rPr lang="en-US" dirty="0" err="1"/>
              <a:t>harbour</a:t>
            </a:r>
            <a:r>
              <a:rPr lang="en-US" dirty="0"/>
              <a:t>, Greenland. The image is taken by placing the lens of the camera as close as possible to the water surface, thus the </a:t>
            </a:r>
            <a:r>
              <a:rPr lang="en-US" i="1" dirty="0"/>
              <a:t>wavy</a:t>
            </a:r>
            <a:r>
              <a:rPr lang="en-US" dirty="0"/>
              <a:t> distortions. Each individual has a diameter of approximately 10 mm. When submerged in water, the animal extends six limbs in the water and moves them rhythmically combing the water for food.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URL: https://commons.wikimedia.org/wiki/File:Semibalanus_balanoides_upernavik_2007-07-05.jpg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a:t>
            </a:r>
            <a:r>
              <a:rPr lang="en-US" baseline="0" dirty="0"/>
              <a:t> </a:t>
            </a:r>
            <a:r>
              <a:rPr lang="en-US" dirty="0"/>
              <a:t>Kim Hansen (Own work) [GFDL (http://www.gnu.org/copyleft/fdl.html) or CC BY-SA 3.0 (http://creativecommons.org/licenses/by-sa/3.0)],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dirty="0"/>
              <a:t>Bird of paradise – </a:t>
            </a:r>
            <a:r>
              <a:rPr lang="en-US" dirty="0" err="1"/>
              <a:t>Strelitzia</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URL:</a:t>
            </a:r>
            <a:r>
              <a:rPr lang="en-US" baseline="0" dirty="0"/>
              <a:t> </a:t>
            </a:r>
            <a:r>
              <a:rPr lang="en-US" dirty="0"/>
              <a:t>https://commons.wikimedia.org/wiki/File%3ABird_of_paradise_--_Strelitzia.jpg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a:t>
            </a:r>
            <a:r>
              <a:rPr lang="en-US" baseline="0" dirty="0"/>
              <a:t> </a:t>
            </a:r>
            <a:r>
              <a:rPr lang="en-US" dirty="0" err="1"/>
              <a:t>i_am_jim</a:t>
            </a:r>
            <a:r>
              <a:rPr lang="en-US" dirty="0"/>
              <a:t> (Own work) [CC BY-SA 4.0 (http://creativecommons.org/licenses/by-sa/4.0)],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dirty="0"/>
              <a:t>Amanita </a:t>
            </a:r>
            <a:r>
              <a:rPr lang="en-US" dirty="0" err="1"/>
              <a:t>muscaria</a:t>
            </a:r>
            <a:r>
              <a:rPr lang="en-US" dirty="0"/>
              <a:t> (fly agaric), Norway</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https://commons.wikimedia.org/wiki/File%3AAmanita_muscaria_(fly_agaric).JPG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Attribution: </a:t>
            </a:r>
            <a:r>
              <a:rPr lang="en-US" baseline="0" dirty="0" err="1"/>
              <a:t>MichaelMaggs</a:t>
            </a:r>
            <a:r>
              <a:rPr lang="en-US" baseline="0" dirty="0"/>
              <a:t> (Own work) [CC BY-SA 2.5 (http://creativecommons.org/licenses/by-sa/2.5)],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Image:10x magnification photo of Adult hermaphroditic female Parasitic nematode (</a:t>
            </a:r>
            <a:r>
              <a:rPr lang="en-US" dirty="0" err="1"/>
              <a:t>Phasmarhabditis</a:t>
            </a:r>
            <a:r>
              <a:rPr lang="en-US" dirty="0"/>
              <a:t> </a:t>
            </a:r>
            <a:r>
              <a:rPr lang="en-US" dirty="0" err="1"/>
              <a:t>hermaphrodita</a:t>
            </a:r>
            <a:r>
              <a:rPr lang="en-US"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URL:</a:t>
            </a:r>
            <a:r>
              <a:rPr lang="en-US" baseline="0" dirty="0"/>
              <a:t> </a:t>
            </a:r>
            <a:r>
              <a:rPr lang="en-US" dirty="0"/>
              <a:t>https://commons.wikimedia.org/wiki/File%3AAdult_Herphroditic_female_nematode_P._hermaphrodita.jpg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a:t>
            </a:r>
            <a:r>
              <a:rPr lang="en-US" baseline="0" dirty="0"/>
              <a:t> </a:t>
            </a:r>
            <a:r>
              <a:rPr lang="en-US" dirty="0"/>
              <a:t>Peter Andrus (Own work) [CC BY-SA 4.0 (http://creativecommons.org/licenses/by-sa/4.0)],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dirty="0"/>
              <a:t>Bacteria mat from Giant Prismatic Spring runoff (Midway Geyser Basin, Yellowstone)</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https://commons.wikimedia.org/wiki/File%3AGrand_prismatic_spring.jpg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Attribution: Jim </a:t>
            </a:r>
            <a:r>
              <a:rPr lang="en-US" baseline="0" dirty="0" err="1"/>
              <a:t>Peaco</a:t>
            </a:r>
            <a:r>
              <a:rPr lang="en-US" baseline="0" dirty="0"/>
              <a:t>, National Park Service [Public domain],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Albatross Bird Birding Flying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URL: https://pixabay.com/en/albatross-bird-birding-flying-2212194/</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Cougar Mountain Lion </a:t>
            </a:r>
            <a:r>
              <a:rPr lang="en-US" i="1" baseline="0" dirty="0"/>
              <a:t>Puma </a:t>
            </a:r>
            <a:r>
              <a:rPr lang="en-US" i="1" baseline="0" dirty="0" err="1"/>
              <a:t>concolor</a:t>
            </a:r>
            <a:endParaRPr lang="en-US" i="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URL: https://pixabay.com/en/cougar-mountain-lion-puma-concolor-275945/</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Ladybug Beetle Coccinellidae Insect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URL: https://pixabay.com/en/ladybug-beetle-coccinellidae-insect-1480102/</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Cactus Desert National Park </a:t>
            </a:r>
            <a:r>
              <a:rPr lang="en-US" i="0" baseline="0" dirty="0" err="1"/>
              <a:t>Saguro</a:t>
            </a:r>
            <a:endParaRPr lang="en-US" i="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URL: https://pixabay.com/en/cactus-desert-national-park-saguro-2168298/</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
                <a:schemeClr val="dk1"/>
              </a:buClr>
              <a:buSzTx/>
              <a:buFont typeface="Calibri"/>
              <a:buNone/>
              <a:tabLst/>
              <a:defRPr/>
            </a:pPr>
            <a:r>
              <a:rPr lang="en-US" dirty="0"/>
              <a:t>Image:</a:t>
            </a:r>
            <a:r>
              <a:rPr lang="en-US" baseline="0" dirty="0"/>
              <a:t> </a:t>
            </a:r>
            <a:r>
              <a:rPr lang="en-US" i="1" dirty="0" err="1"/>
              <a:t>Chromodoris</a:t>
            </a:r>
            <a:r>
              <a:rPr lang="en-US" i="1" dirty="0"/>
              <a:t> </a:t>
            </a:r>
            <a:r>
              <a:rPr lang="en-US" i="1" dirty="0" err="1"/>
              <a:t>joshi</a:t>
            </a:r>
            <a:r>
              <a:rPr lang="en-US" dirty="0"/>
              <a:t> </a:t>
            </a:r>
            <a:r>
              <a:rPr lang="en-US" dirty="0" err="1"/>
              <a:t>Gosliner</a:t>
            </a:r>
            <a:r>
              <a:rPr lang="en-US" dirty="0"/>
              <a:t> &amp; Behrens, 1998</a:t>
            </a:r>
            <a:r>
              <a:rPr lang="en-US" baseline="0" dirty="0"/>
              <a:t> [nudibranch]</a:t>
            </a:r>
          </a:p>
          <a:p>
            <a:r>
              <a:rPr lang="en-US" baseline="0" dirty="0"/>
              <a:t>URL: https://commons.wikimedia.org/wiki/File%3AChromodoris_nudibranch_komodo.jpg</a:t>
            </a:r>
          </a:p>
          <a:p>
            <a:r>
              <a:rPr lang="en-US" dirty="0"/>
              <a:t>Attribution:</a:t>
            </a:r>
            <a:r>
              <a:rPr lang="en-US" baseline="0" dirty="0"/>
              <a:t> </a:t>
            </a:r>
            <a:r>
              <a:rPr lang="en-US" dirty="0" err="1"/>
              <a:t>Nhobgood</a:t>
            </a:r>
            <a:r>
              <a:rPr lang="en-US" dirty="0"/>
              <a:t> Nick </a:t>
            </a:r>
            <a:r>
              <a:rPr lang="en-US" dirty="0" err="1"/>
              <a:t>Hobgood</a:t>
            </a:r>
            <a:r>
              <a:rPr lang="en-US" dirty="0"/>
              <a:t> (Own work) [CC BY-SA 3.0 (http://creativecommons.org/licenses/by-sa/3.0) or GFDL (http://www.gnu.org/copyleft/fdl.html)], via Wikimedia Commons</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mn-lt"/>
              <a:ea typeface="Calibri"/>
              <a:cs typeface="Calibri"/>
              <a:sym typeface="Calibri"/>
            </a:endParaRPr>
          </a:p>
          <a:p>
            <a:pPr marL="228600" marR="0" lvl="0" indent="-228600" algn="l" rtl="0">
              <a:spcBef>
                <a:spcPts val="0"/>
              </a:spcBef>
              <a:buClr>
                <a:schemeClr val="dk1"/>
              </a:buClr>
              <a:buSzPct val="25000"/>
              <a:buFont typeface="Calibri"/>
              <a:buNone/>
            </a:pPr>
            <a:endParaRPr lang="en-US" sz="12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62</a:t>
            </a:fld>
            <a:endParaRPr lang="en-US"/>
          </a:p>
        </p:txBody>
      </p:sp>
    </p:spTree>
    <p:extLst>
      <p:ext uri="{BB962C8B-B14F-4D97-AF65-F5344CB8AC3E}">
        <p14:creationId xmlns:p14="http://schemas.microsoft.com/office/powerpoint/2010/main" val="4869779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1" name="Shape 23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r>
              <a:rPr lang="en-US" sz="1200" b="0" i="0" u="none" strike="noStrike" cap="none" dirty="0" smtClean="0">
                <a:solidFill>
                  <a:schemeClr val="dk1"/>
                </a:solidFill>
                <a:latin typeface="Calibri"/>
                <a:ea typeface="Calibri"/>
                <a:cs typeface="Calibri"/>
                <a:sym typeface="Calibri"/>
              </a:rPr>
              <a:t>:</a:t>
            </a:r>
          </a:p>
          <a:p>
            <a:pPr marL="0" marR="0" lvl="0" indent="0" algn="l" rtl="0">
              <a:lnSpc>
                <a:spcPct val="100000"/>
              </a:lnSpc>
              <a:spcBef>
                <a:spcPts val="0"/>
              </a:spcBef>
              <a:spcAft>
                <a:spcPts val="0"/>
              </a:spcAft>
              <a:buClr>
                <a:schemeClr val="dk1"/>
              </a:buClr>
              <a:buSzPct val="25000"/>
              <a:buFont typeface="Calibri"/>
              <a:buNone/>
            </a:pPr>
            <a:r>
              <a:rPr lang="en-US" b="1" dirty="0" smtClean="0"/>
              <a:t>Optional.</a:t>
            </a:r>
            <a:r>
              <a:rPr lang="en-US" b="1" baseline="0" dirty="0" smtClean="0"/>
              <a:t> </a:t>
            </a: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1" i="1" u="none" strike="noStrike" cap="none" dirty="0">
                <a:solidFill>
                  <a:schemeClr val="dk1"/>
                </a:solidFill>
                <a:latin typeface="+mn-lt"/>
                <a:ea typeface="Calibri"/>
                <a:cs typeface="Calibri"/>
                <a:sym typeface="Calibri"/>
              </a:rPr>
              <a:t>Notes from this slide in UD1, the launch</a:t>
            </a:r>
            <a:r>
              <a:rPr lang="en-US" sz="1200" b="1" i="1" u="none" strike="noStrike" cap="none" baseline="0" dirty="0">
                <a:solidFill>
                  <a:schemeClr val="dk1"/>
                </a:solidFill>
                <a:latin typeface="+mn-lt"/>
                <a:ea typeface="Calibri"/>
                <a:cs typeface="Calibri"/>
                <a:sym typeface="Calibri"/>
              </a:rPr>
              <a:t> unit</a:t>
            </a:r>
            <a:r>
              <a:rPr lang="en-US" sz="1200" b="1" i="1" u="none" strike="noStrike" cap="none" dirty="0">
                <a:solidFill>
                  <a:schemeClr val="dk1"/>
                </a:solidFill>
                <a:latin typeface="+mn-lt"/>
                <a:ea typeface="Calibri"/>
                <a:cs typeface="Calibri"/>
                <a:sym typeface="Calibri"/>
              </a:rPr>
              <a:t>…</a:t>
            </a: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The image here is a sample from one teacher’s version of the Odd-One-Out. There are four fish and a starfish (sea star). The image can be used to reinforce contemporary ideas about similarity corresponding to relatedness. Or, better yet,</a:t>
            </a:r>
            <a:r>
              <a:rPr lang="en-US" sz="1200" b="0" i="0" u="none" strike="noStrike" cap="none" baseline="0" dirty="0">
                <a:solidFill>
                  <a:schemeClr val="dk1"/>
                </a:solidFill>
                <a:latin typeface="Calibri"/>
                <a:ea typeface="Calibri"/>
                <a:cs typeface="Calibri"/>
                <a:sym typeface="Calibri"/>
              </a:rPr>
              <a:t> you can use one of your own. </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Don’t unpack ideas about phylogeny here. If</a:t>
            </a:r>
            <a:r>
              <a:rPr lang="en-US" sz="1200" b="0" i="0" u="none" strike="noStrike" cap="none" baseline="0" dirty="0">
                <a:solidFill>
                  <a:schemeClr val="dk1"/>
                </a:solidFill>
                <a:latin typeface="Calibri"/>
                <a:ea typeface="Calibri"/>
                <a:cs typeface="Calibri"/>
                <a:sym typeface="Calibri"/>
              </a:rPr>
              <a:t> you are a history fanatic, y</a:t>
            </a:r>
            <a:r>
              <a:rPr lang="en-US" sz="1200" b="0" i="0" u="none" strike="noStrike" cap="none" dirty="0">
                <a:solidFill>
                  <a:schemeClr val="dk1"/>
                </a:solidFill>
                <a:latin typeface="Calibri"/>
                <a:ea typeface="Calibri"/>
                <a:cs typeface="Calibri"/>
                <a:sym typeface="Calibri"/>
              </a:rPr>
              <a:t>ou can just say that the Renaissance and Linnaean classification solidly recognized that humans are part of the apes and rescinded the ideas put forward in representations like the Scala </a:t>
            </a:r>
            <a:r>
              <a:rPr lang="en-US" sz="1200" b="0" i="0" u="none" strike="noStrike" cap="none" dirty="0" err="1">
                <a:solidFill>
                  <a:schemeClr val="dk1"/>
                </a:solidFill>
                <a:latin typeface="Calibri"/>
                <a:ea typeface="Calibri"/>
                <a:cs typeface="Calibri"/>
                <a:sym typeface="Calibri"/>
              </a:rPr>
              <a:t>Naturae</a:t>
            </a:r>
            <a:r>
              <a:rPr lang="en-US" sz="1200" b="0" i="0" u="none" strike="noStrike" cap="none" dirty="0">
                <a:solidFill>
                  <a:schemeClr val="dk1"/>
                </a:solidFill>
                <a:latin typeface="Calibri"/>
                <a:ea typeface="Calibri"/>
                <a:cs typeface="Calibri"/>
                <a:sym typeface="Calibri"/>
              </a:rPr>
              <a:t>. (Though it is commonly still misunderstood that humans are more highly evolved than jellyfish- which is not true. This is an idea that we may have a chance to unpack toward the end of the year.) We have chosen in this curriculum</a:t>
            </a:r>
            <a:r>
              <a:rPr lang="en-US" sz="1200" b="0" i="0" u="none" strike="noStrike" cap="none" baseline="0" dirty="0">
                <a:solidFill>
                  <a:schemeClr val="dk1"/>
                </a:solidFill>
                <a:latin typeface="Calibri"/>
                <a:ea typeface="Calibri"/>
                <a:cs typeface="Calibri"/>
                <a:sym typeface="Calibri"/>
              </a:rPr>
              <a:t> to leave most of the discussion of the single origin of life and deep-time evolution to the end of the year (see Unity and Diversity Part 2). You may choose to introduce those ideas earlier. Refrain, however, from student sense-making around big, deep time patterns. All they need to do is to recognize that biodiversity has changed over time / species on the planet have changed over time. Leave it at the phenomenon level as much as possible and put the rest in the parking lot.</a:t>
            </a:r>
            <a:endParaRPr lang="en-US" sz="1200" b="0" i="0" u="none" strike="noStrike" cap="none" dirty="0">
              <a:solidFill>
                <a:schemeClr val="dk1"/>
              </a:solidFill>
              <a:latin typeface="Calibri"/>
              <a:ea typeface="Calibri"/>
              <a:cs typeface="Calibri"/>
              <a:sym typeface="Calibri"/>
            </a:endParaRPr>
          </a:p>
        </p:txBody>
      </p:sp>
      <p:sp>
        <p:nvSpPr>
          <p:cNvPr id="232" name="Shape 23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63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09709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r>
              <a:rPr lang="en-US" sz="1200" b="0" i="0" u="none" strike="noStrike" cap="none" dirty="0" smtClean="0">
                <a:solidFill>
                  <a:schemeClr val="dk1"/>
                </a:solidFill>
                <a:latin typeface="Calibri"/>
                <a:ea typeface="Calibri"/>
                <a:cs typeface="Calibri"/>
                <a:sym typeface="Calibri"/>
              </a:rPr>
              <a:t>:</a:t>
            </a:r>
          </a:p>
          <a:p>
            <a:pPr marL="0" marR="0" lvl="0" indent="0" algn="l" rtl="0">
              <a:lnSpc>
                <a:spcPct val="100000"/>
              </a:lnSpc>
              <a:spcBef>
                <a:spcPts val="0"/>
              </a:spcBef>
              <a:spcAft>
                <a:spcPts val="0"/>
              </a:spcAft>
              <a:buClr>
                <a:schemeClr val="dk1"/>
              </a:buClr>
              <a:buSzPct val="25000"/>
              <a:buFont typeface="Calibri"/>
              <a:buNone/>
            </a:pPr>
            <a:r>
              <a:rPr lang="en-US" b="1" dirty="0" smtClean="0"/>
              <a:t>Optional.</a:t>
            </a:r>
            <a:r>
              <a:rPr lang="en-US" b="1" baseline="0" dirty="0" smtClean="0"/>
              <a:t> </a:t>
            </a: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US" sz="1200" b="1" i="1" u="none" strike="noStrike" cap="none" dirty="0">
                <a:solidFill>
                  <a:schemeClr val="dk1"/>
                </a:solidFill>
                <a:latin typeface="Calibri"/>
                <a:ea typeface="Calibri"/>
                <a:cs typeface="Calibri"/>
                <a:sym typeface="Calibri"/>
              </a:rPr>
              <a:t>Notes from this slide in UD1, the launch</a:t>
            </a:r>
            <a:r>
              <a:rPr lang="en-US" sz="1200" b="1" i="1" u="none" strike="noStrike" cap="none" baseline="0" dirty="0">
                <a:solidFill>
                  <a:schemeClr val="dk1"/>
                </a:solidFill>
                <a:latin typeface="Calibri"/>
                <a:ea typeface="Calibri"/>
                <a:cs typeface="Calibri"/>
                <a:sym typeface="Calibri"/>
              </a:rPr>
              <a:t> unit</a:t>
            </a:r>
            <a:r>
              <a:rPr lang="en-US" sz="1200" b="1" i="1" u="none" strike="noStrike" cap="none" dirty="0">
                <a:solidFill>
                  <a:schemeClr val="dk1"/>
                </a:solidFill>
                <a:latin typeface="Calibri"/>
                <a:ea typeface="Calibri"/>
                <a:cs typeface="Calibri"/>
                <a:sym typeface="Calibri"/>
              </a:rPr>
              <a:t>…</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Again, don’t unpack ideas about phylogeny here. If</a:t>
            </a:r>
            <a:r>
              <a:rPr lang="en-US" sz="1200" b="0" i="0" u="none" strike="noStrike" cap="none" baseline="0" dirty="0">
                <a:solidFill>
                  <a:schemeClr val="dk1"/>
                </a:solidFill>
                <a:latin typeface="Calibri"/>
                <a:ea typeface="Calibri"/>
                <a:cs typeface="Calibri"/>
                <a:sym typeface="Calibri"/>
              </a:rPr>
              <a:t> you are a history fanatic, y</a:t>
            </a:r>
            <a:r>
              <a:rPr lang="en-US" sz="1200" b="0" i="0" u="none" strike="noStrike" cap="none" dirty="0">
                <a:solidFill>
                  <a:schemeClr val="dk1"/>
                </a:solidFill>
                <a:latin typeface="Calibri"/>
                <a:ea typeface="Calibri"/>
                <a:cs typeface="Calibri"/>
                <a:sym typeface="Calibri"/>
              </a:rPr>
              <a:t>ou can just say that the Renaissance and Linnaean classification solidly recognized that humans are part of the apes and rescinded the ideas put forward in representations like the Scala </a:t>
            </a:r>
            <a:r>
              <a:rPr lang="en-US" sz="1200" b="0" i="0" u="none" strike="noStrike" cap="none" dirty="0" err="1">
                <a:solidFill>
                  <a:schemeClr val="dk1"/>
                </a:solidFill>
                <a:latin typeface="Calibri"/>
                <a:ea typeface="Calibri"/>
                <a:cs typeface="Calibri"/>
                <a:sym typeface="Calibri"/>
              </a:rPr>
              <a:t>Naturae</a:t>
            </a:r>
            <a:r>
              <a:rPr lang="en-US" sz="1200" b="0" i="0" u="none" strike="noStrike" cap="none" dirty="0">
                <a:solidFill>
                  <a:schemeClr val="dk1"/>
                </a:solidFill>
                <a:latin typeface="Calibri"/>
                <a:ea typeface="Calibri"/>
                <a:cs typeface="Calibri"/>
                <a:sym typeface="Calibri"/>
              </a:rPr>
              <a:t>. (Though it is commonly still misunderstood that humans are more highly evolved than jellyfish- which is not true. This is an idea that we may have a chance to unpack toward the end of the year.) We have chosen in this curriculum</a:t>
            </a:r>
            <a:r>
              <a:rPr lang="en-US" sz="1200" b="0" i="0" u="none" strike="noStrike" cap="none" baseline="0" dirty="0">
                <a:solidFill>
                  <a:schemeClr val="dk1"/>
                </a:solidFill>
                <a:latin typeface="Calibri"/>
                <a:ea typeface="Calibri"/>
                <a:cs typeface="Calibri"/>
                <a:sym typeface="Calibri"/>
              </a:rPr>
              <a:t> to leave most of the discussion of the single origin of life and deep-time evolution to the end of the year (see Unity and Diversity Part 2). You may choose to introduce those ideas earlier. Refrain, however, from student sense-making around big, deep time patterns. All they need to do is to recognize that biodiversity has changed over time / species on the planet have changed over time. Leave it at the phenomenon level as much as possible and put the rest in the parking lot.</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Image, ”joy-baby-one-year-toddler-child”</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(https://pixabay.com/en/joy-baby-one-year-todler-child-1709006/)</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By No Attribution,</a:t>
            </a:r>
            <a:r>
              <a:rPr lang="en-US" sz="1200" b="0" i="0" u="none" strike="noStrike" cap="none" baseline="0" dirty="0">
                <a:solidFill>
                  <a:schemeClr val="dk1"/>
                </a:solidFill>
                <a:latin typeface="Calibri"/>
                <a:ea typeface="Calibri"/>
                <a:cs typeface="Calibri"/>
                <a:sym typeface="Calibri"/>
              </a:rPr>
              <a:t> </a:t>
            </a:r>
            <a:r>
              <a:rPr lang="en-US" sz="1200" b="0" i="0" u="none" strike="noStrike" cap="none" baseline="0" dirty="0" err="1">
                <a:solidFill>
                  <a:schemeClr val="dk1"/>
                </a:solidFill>
                <a:latin typeface="Calibri"/>
                <a:ea typeface="Calibri"/>
                <a:cs typeface="Calibri"/>
                <a:sym typeface="Calibri"/>
              </a:rPr>
              <a:t>Pixabay</a:t>
            </a:r>
            <a:r>
              <a:rPr lang="en-US" sz="1200" b="0" i="0" u="none" strike="noStrike" cap="none" baseline="0" dirty="0">
                <a:solidFill>
                  <a:schemeClr val="dk1"/>
                </a:solidFill>
                <a:latin typeface="Calibri"/>
                <a:ea typeface="Calibri"/>
                <a:cs typeface="Calibri"/>
                <a:sym typeface="Calibri"/>
              </a:rPr>
              <a:t>, </a:t>
            </a:r>
            <a:r>
              <a:rPr lang="en-US" b="0" dirty="0">
                <a:effectLst/>
              </a:rPr>
              <a:t>CC0 1.0 Universal</a:t>
            </a:r>
            <a:r>
              <a:rPr lang="en-US" b="0" dirty="0"/>
              <a:t> (</a:t>
            </a:r>
            <a:r>
              <a:rPr lang="en-US" b="0" dirty="0">
                <a:effectLst/>
              </a:rPr>
              <a:t>CC0 1.0</a:t>
            </a:r>
            <a:r>
              <a:rPr lang="en-US" b="0" dirty="0"/>
              <a:t>) Public Domain Dedication,</a:t>
            </a:r>
            <a:r>
              <a:rPr lang="en-US" b="0" baseline="0" dirty="0"/>
              <a:t> https://creativecommons.org/publicdomain/zero/1.0/deed.en</a:t>
            </a:r>
            <a:endParaRPr lang="en-US" b="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Image, “</a:t>
            </a:r>
            <a:r>
              <a:rPr lang="en-US" b="0" dirty="0"/>
              <a:t>Baby Gorilla Sitting and Looking Up</a:t>
            </a:r>
            <a:r>
              <a:rPr lang="en-US" sz="1200" b="0" i="0" u="none" strike="noStrike" cap="none" dirty="0">
                <a:solidFill>
                  <a:schemeClr val="dk1"/>
                </a:solidFill>
                <a:latin typeface="Calibri"/>
                <a:sym typeface="Calibri"/>
              </a:rPr>
              <a:t>”</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sym typeface="Calibri"/>
              </a:rPr>
              <a:t>(https://www.flickr.com/photos/ekilby/25756822253)</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sym typeface="Calibri"/>
              </a:rPr>
              <a:t>By Eric </a:t>
            </a:r>
            <a:r>
              <a:rPr lang="en-US" sz="1200" b="0" i="0" u="none" strike="noStrike" cap="none" dirty="0" err="1">
                <a:solidFill>
                  <a:schemeClr val="dk1"/>
                </a:solidFill>
                <a:latin typeface="Calibri"/>
                <a:sym typeface="Calibri"/>
              </a:rPr>
              <a:t>Kilby</a:t>
            </a:r>
            <a:r>
              <a:rPr lang="en-US" sz="1200" b="0" i="0" u="none" strike="noStrike" cap="none" dirty="0">
                <a:solidFill>
                  <a:schemeClr val="dk1"/>
                </a:solidFill>
                <a:latin typeface="Calibri"/>
                <a:sym typeface="Calibri"/>
              </a:rPr>
              <a:t>,</a:t>
            </a:r>
            <a:r>
              <a:rPr lang="en-US" sz="1200" b="0" i="0" u="none" strike="noStrike" cap="none" baseline="0" dirty="0">
                <a:solidFill>
                  <a:schemeClr val="dk1"/>
                </a:solidFill>
                <a:latin typeface="Calibri"/>
                <a:sym typeface="Calibri"/>
              </a:rPr>
              <a:t> </a:t>
            </a:r>
            <a:r>
              <a:rPr lang="en-US" b="0" dirty="0"/>
              <a:t>Attribution-</a:t>
            </a:r>
            <a:r>
              <a:rPr lang="en-US" b="0" dirty="0" err="1"/>
              <a:t>ShareAlike</a:t>
            </a:r>
            <a:r>
              <a:rPr lang="en-US" b="0" dirty="0"/>
              <a:t> 2.0 Generic (CC BY-SA 2.0),</a:t>
            </a:r>
            <a:r>
              <a:rPr lang="en-US" b="0" baseline="0" dirty="0"/>
              <a:t> https://creativecommons.org/licenses/by-sa/2.0/</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sz="1200" b="0" i="0" u="none" strike="noStrike" cap="none" baseline="0" dirty="0">
              <a:solidFill>
                <a:schemeClr val="dk1"/>
              </a:solidFill>
              <a:latin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baseline="0" dirty="0">
                <a:solidFill>
                  <a:schemeClr val="dk1"/>
                </a:solidFill>
                <a:latin typeface="Calibri"/>
                <a:sym typeface="Calibri"/>
              </a:rPr>
              <a:t>Image, “</a:t>
            </a:r>
            <a:r>
              <a:rPr lang="en-US" b="0" dirty="0"/>
              <a:t>LAZ140322_21</a:t>
            </a:r>
            <a:r>
              <a:rPr lang="en-US" b="0" baseline="0" dirty="0"/>
              <a:t> [Baby Chimp}”</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baseline="0" dirty="0">
                <a:solidFill>
                  <a:schemeClr val="dk1"/>
                </a:solidFill>
                <a:latin typeface="Calibri"/>
                <a:sym typeface="Calibri"/>
              </a:rPr>
              <a:t>(https://www.flickr.com/photos/101951515@N07/14165495295)</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baseline="0" dirty="0">
                <a:solidFill>
                  <a:schemeClr val="dk1"/>
                </a:solidFill>
                <a:latin typeface="Calibri"/>
                <a:sym typeface="Calibri"/>
              </a:rPr>
              <a:t>By Michele W, </a:t>
            </a:r>
            <a:r>
              <a:rPr lang="en-US" b="0" dirty="0"/>
              <a:t>Attribution-</a:t>
            </a:r>
            <a:r>
              <a:rPr lang="en-US" b="0" dirty="0" err="1"/>
              <a:t>NoDerivs</a:t>
            </a:r>
            <a:r>
              <a:rPr lang="en-US" b="0" dirty="0"/>
              <a:t> 2.0 Generic (CC BY-ND 2.0),</a:t>
            </a:r>
            <a:r>
              <a:rPr lang="en-US" b="0" baseline="0" dirty="0"/>
              <a:t> https://creativecommons.org/licenses/by-nd/2.0/</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0" baseline="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Image, “</a:t>
            </a:r>
            <a:r>
              <a:rPr lang="en-US" dirty="0"/>
              <a:t>A kitten with green eyes staring into the distance</a:t>
            </a:r>
            <a:r>
              <a:rPr lang="en-US" b="0" baseline="0" dirty="0"/>
              <a:t>”</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(https://commons.wikimedia.org/wiki/File%3AGreen_eyes_kitten.jpg)</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By Steve-h (Flickr: Maggie) [CC BY-SA 2.0 (http://creativecommons.org/licenses/by-sa/2.0)], via Wikimedia Commons</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0" baseline="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Image,”</a:t>
            </a:r>
            <a:r>
              <a:rPr lang="en-US" dirty="0"/>
              <a:t> Free Photos – Man Relaxing in Grass</a:t>
            </a:r>
            <a:r>
              <a:rPr lang="en-US" b="0" baseline="0" dirty="0"/>
              <a:t>”</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(https://commons.wikimedia.org/wiki/File%3AMan-relaxing-in-the-grass_8954-480x359_(4811108310).jpg)</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By Emilian Robert </a:t>
            </a:r>
            <a:r>
              <a:rPr lang="en-US" b="0" baseline="0" dirty="0" err="1"/>
              <a:t>Vicol</a:t>
            </a:r>
            <a:r>
              <a:rPr lang="en-US" b="0" baseline="0" dirty="0"/>
              <a:t> from Com. </a:t>
            </a:r>
            <a:r>
              <a:rPr lang="en-US" b="0" baseline="0" dirty="0" err="1"/>
              <a:t>Balanesti</a:t>
            </a:r>
            <a:r>
              <a:rPr lang="en-US" b="0" baseline="0" dirty="0"/>
              <a:t>, Romania (man-relaxing-in-the-grass_8954-480x359) [CC BY 2.0 (http://creativecommons.org/licenses/by/2.0)], via Wikimedia Commons</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0" baseline="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Image, ” monkey-chimpanzee-relaxed-nature”</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(https://pixabay.com/en/monkey-chimpanzee-relaxed-nature-742258/)</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By No Attribution,</a:t>
            </a:r>
            <a:r>
              <a:rPr lang="en-US" sz="1200" b="0" i="0" u="none" strike="noStrike" cap="none" baseline="0" dirty="0">
                <a:solidFill>
                  <a:schemeClr val="dk1"/>
                </a:solidFill>
                <a:latin typeface="Calibri"/>
                <a:ea typeface="Calibri"/>
                <a:cs typeface="Calibri"/>
                <a:sym typeface="Calibri"/>
              </a:rPr>
              <a:t> </a:t>
            </a:r>
            <a:r>
              <a:rPr lang="en-US" sz="1200" b="0" i="0" u="none" strike="noStrike" cap="none" baseline="0" dirty="0" err="1">
                <a:solidFill>
                  <a:schemeClr val="dk1"/>
                </a:solidFill>
                <a:latin typeface="Calibri"/>
                <a:ea typeface="Calibri"/>
                <a:cs typeface="Calibri"/>
                <a:sym typeface="Calibri"/>
              </a:rPr>
              <a:t>Pixabay</a:t>
            </a:r>
            <a:r>
              <a:rPr lang="en-US" sz="1200" b="0" i="0" u="none" strike="noStrike" cap="none" baseline="0" dirty="0">
                <a:solidFill>
                  <a:schemeClr val="dk1"/>
                </a:solidFill>
                <a:latin typeface="Calibri"/>
                <a:ea typeface="Calibri"/>
                <a:cs typeface="Calibri"/>
                <a:sym typeface="Calibri"/>
              </a:rPr>
              <a:t>, </a:t>
            </a:r>
            <a:r>
              <a:rPr lang="en-US" b="0" dirty="0">
                <a:effectLst/>
              </a:rPr>
              <a:t>CC0 1.0 Universal</a:t>
            </a:r>
            <a:r>
              <a:rPr lang="en-US" b="0" dirty="0"/>
              <a:t> (</a:t>
            </a:r>
            <a:r>
              <a:rPr lang="en-US" b="0" dirty="0">
                <a:effectLst/>
              </a:rPr>
              <a:t>CC0 1.0</a:t>
            </a:r>
            <a:r>
              <a:rPr lang="en-US" b="0" dirty="0"/>
              <a:t>) Public Domain Dedication,</a:t>
            </a:r>
            <a:r>
              <a:rPr lang="en-US" b="0" baseline="0" dirty="0"/>
              <a:t> https://creativecommons.org/publicdomain/zero/1.0/deed.en</a:t>
            </a:r>
            <a:endParaRPr lang="en-US" b="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sz="1200" b="0" i="0" u="none" strike="noStrike" cap="none" dirty="0">
              <a:solidFill>
                <a:schemeClr val="dk1"/>
              </a:solidFill>
              <a:latin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1" dirty="0"/>
          </a:p>
        </p:txBody>
      </p:sp>
      <p:sp>
        <p:nvSpPr>
          <p:cNvPr id="243" name="Shape 24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64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7548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6</a:t>
            </a:fld>
            <a:endParaRPr lang="en-US"/>
          </a:p>
        </p:txBody>
      </p:sp>
    </p:spTree>
    <p:extLst>
      <p:ext uri="{BB962C8B-B14F-4D97-AF65-F5344CB8AC3E}">
        <p14:creationId xmlns:p14="http://schemas.microsoft.com/office/powerpoint/2010/main" val="32525759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1" name="Shape 29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r>
              <a:rPr lang="en-US" sz="1200" b="0" i="0" u="none" strike="noStrike" cap="none" dirty="0" smtClean="0">
                <a:solidFill>
                  <a:schemeClr val="dk1"/>
                </a:solidFill>
                <a:latin typeface="Calibri"/>
                <a:ea typeface="Calibri"/>
                <a:cs typeface="Calibri"/>
                <a:sym typeface="Calibri"/>
              </a:rPr>
              <a:t>:</a:t>
            </a:r>
          </a:p>
          <a:p>
            <a:pPr marL="0" marR="0" lvl="0" indent="0" algn="l" rtl="0">
              <a:lnSpc>
                <a:spcPct val="100000"/>
              </a:lnSpc>
              <a:spcBef>
                <a:spcPts val="0"/>
              </a:spcBef>
              <a:spcAft>
                <a:spcPts val="0"/>
              </a:spcAft>
              <a:buClr>
                <a:schemeClr val="dk1"/>
              </a:buClr>
              <a:buSzPct val="25000"/>
              <a:buFont typeface="Calibri"/>
              <a:buNone/>
            </a:pPr>
            <a:r>
              <a:rPr lang="en-US" b="1" dirty="0" smtClean="0"/>
              <a:t>Optional.</a:t>
            </a:r>
            <a:r>
              <a:rPr lang="en-US" b="1" baseline="0" dirty="0" smtClean="0"/>
              <a:t> </a:t>
            </a: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1" i="1" u="none" strike="noStrike" cap="none" dirty="0">
                <a:solidFill>
                  <a:schemeClr val="dk1"/>
                </a:solidFill>
                <a:latin typeface="+mn-lt"/>
                <a:ea typeface="Calibri"/>
                <a:cs typeface="Calibri"/>
                <a:sym typeface="Calibri"/>
              </a:rPr>
              <a:t>Notes from this slide in UD1, the launch</a:t>
            </a:r>
            <a:r>
              <a:rPr lang="en-US" sz="1200" b="1" i="1" u="none" strike="noStrike" cap="none" baseline="0" dirty="0">
                <a:solidFill>
                  <a:schemeClr val="dk1"/>
                </a:solidFill>
                <a:latin typeface="+mn-lt"/>
                <a:ea typeface="Calibri"/>
                <a:cs typeface="Calibri"/>
                <a:sym typeface="Calibri"/>
              </a:rPr>
              <a:t> unit</a:t>
            </a:r>
            <a:r>
              <a:rPr lang="en-US" sz="1200" b="1" i="1" u="none" strike="noStrike" cap="none" dirty="0">
                <a:solidFill>
                  <a:schemeClr val="dk1"/>
                </a:solidFill>
                <a:latin typeface="+mn-lt"/>
                <a:ea typeface="Calibri"/>
                <a:cs typeface="Calibri"/>
                <a:sym typeface="Calibri"/>
              </a:rPr>
              <a:t>…</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This last example can be used to help students recognize yet another pattern:</a:t>
            </a:r>
            <a:r>
              <a:rPr lang="en-US" sz="1200" b="0" i="0" u="none" strike="noStrike" cap="none" baseline="0" dirty="0">
                <a:solidFill>
                  <a:schemeClr val="dk1"/>
                </a:solidFill>
                <a:latin typeface="Calibri"/>
                <a:ea typeface="Calibri"/>
                <a:cs typeface="Calibri"/>
                <a:sym typeface="Calibri"/>
              </a:rPr>
              <a:t> within groups, the diversity can often be explained by looking at the environment. Why have three different kinds of </a:t>
            </a:r>
            <a:r>
              <a:rPr lang="en-US" sz="1200" b="0" i="0" u="none" strike="noStrike" cap="none" baseline="0" dirty="0" err="1">
                <a:solidFill>
                  <a:schemeClr val="dk1"/>
                </a:solidFill>
                <a:latin typeface="Calibri"/>
                <a:ea typeface="Calibri"/>
                <a:cs typeface="Calibri"/>
                <a:sym typeface="Calibri"/>
              </a:rPr>
              <a:t>mantids</a:t>
            </a:r>
            <a:r>
              <a:rPr lang="en-US" sz="1200" b="0" i="0" u="none" strike="noStrike" cap="none" baseline="0" dirty="0">
                <a:solidFill>
                  <a:schemeClr val="dk1"/>
                </a:solidFill>
                <a:latin typeface="Calibri"/>
                <a:ea typeface="Calibri"/>
                <a:cs typeface="Calibri"/>
                <a:sym typeface="Calibri"/>
              </a:rPr>
              <a:t>? They all essentially eat the same way and serve similar ecological roles, so what’s up with this? This example really does a nice job of highlighting the idea of adaptation. Don’t give students lots of ideas about adaptation. They will have a chance to explore it later in the curriculum.</a:t>
            </a: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The link to the video is optional of course, but it’s a nice clip if you have time and can use YouTube.</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Image,</a:t>
            </a:r>
            <a:r>
              <a:rPr lang="en-US" sz="1200" b="0" i="0" u="none" strike="noStrike" cap="none" baseline="0" dirty="0">
                <a:solidFill>
                  <a:schemeClr val="dk1"/>
                </a:solidFill>
                <a:latin typeface="Calibri"/>
                <a:ea typeface="Calibri"/>
                <a:cs typeface="Calibri"/>
                <a:sym typeface="Calibri"/>
              </a:rPr>
              <a:t> “</a:t>
            </a:r>
            <a:r>
              <a:rPr lang="en-US" dirty="0"/>
              <a:t>Praying mantis</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(https://commons.wikimedia.org/wiki/File%3APraying_mantis_india.jpg)</a:t>
            </a:r>
            <a:br>
              <a:rPr lang="en-US" sz="1200" b="0" i="0" u="none" strike="noStrike" cap="none" baseline="0" dirty="0">
                <a:solidFill>
                  <a:schemeClr val="dk1"/>
                </a:solidFill>
                <a:latin typeface="Calibri"/>
                <a:ea typeface="Calibri"/>
                <a:cs typeface="Calibri"/>
                <a:sym typeface="Calibri"/>
              </a:rPr>
            </a:br>
            <a:r>
              <a:rPr lang="en-US" sz="1200" b="0" i="0" u="none" strike="noStrike" cap="none" baseline="0" dirty="0">
                <a:solidFill>
                  <a:schemeClr val="dk1"/>
                </a:solidFill>
                <a:latin typeface="Calibri"/>
                <a:ea typeface="Calibri"/>
                <a:cs typeface="Calibri"/>
                <a:sym typeface="Calibri"/>
              </a:rPr>
              <a:t>By Shiva </a:t>
            </a:r>
            <a:r>
              <a:rPr lang="en-US" sz="1200" b="0" i="0" u="none" strike="noStrike" cap="none" baseline="0" dirty="0" err="1">
                <a:solidFill>
                  <a:schemeClr val="dk1"/>
                </a:solidFill>
                <a:latin typeface="Calibri"/>
                <a:ea typeface="Calibri"/>
                <a:cs typeface="Calibri"/>
                <a:sym typeface="Calibri"/>
              </a:rPr>
              <a:t>shankar</a:t>
            </a:r>
            <a:r>
              <a:rPr lang="en-US" sz="1200" b="0" i="0" u="none" strike="noStrike" cap="none" baseline="0" dirty="0">
                <a:solidFill>
                  <a:schemeClr val="dk1"/>
                </a:solidFill>
                <a:latin typeface="Calibri"/>
                <a:ea typeface="Calibri"/>
                <a:cs typeface="Calibri"/>
                <a:sym typeface="Calibri"/>
              </a:rPr>
              <a:t> (Taken at </a:t>
            </a:r>
            <a:r>
              <a:rPr lang="en-US" sz="1200" b="0" i="0" u="none" strike="noStrike" cap="none" baseline="0" dirty="0" err="1">
                <a:solidFill>
                  <a:schemeClr val="dk1"/>
                </a:solidFill>
                <a:latin typeface="Calibri"/>
                <a:ea typeface="Calibri"/>
                <a:cs typeface="Calibri"/>
                <a:sym typeface="Calibri"/>
              </a:rPr>
              <a:t>karkala</a:t>
            </a:r>
            <a:r>
              <a:rPr lang="en-US" sz="1200" b="0" i="0" u="none" strike="noStrike" cap="none" baseline="0" dirty="0">
                <a:solidFill>
                  <a:schemeClr val="dk1"/>
                </a:solidFill>
                <a:latin typeface="Calibri"/>
                <a:ea typeface="Calibri"/>
                <a:cs typeface="Calibri"/>
                <a:sym typeface="Calibri"/>
              </a:rPr>
              <a:t>, Karnataka as a praying mantis) [CC BY-SA 2.0 (http://creativecommons.org/licenses/by-sa/2.0)],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Camouflage: Flower Mantis </a:t>
            </a:r>
            <a:r>
              <a:rPr lang="en-US" i="1" dirty="0" err="1"/>
              <a:t>Hymenopus</a:t>
            </a:r>
            <a:r>
              <a:rPr lang="en-US" i="1" dirty="0"/>
              <a:t> </a:t>
            </a:r>
            <a:r>
              <a:rPr lang="en-US" i="1" dirty="0" err="1"/>
              <a:t>coronatus</a:t>
            </a:r>
            <a:r>
              <a:rPr lang="en-US" dirty="0"/>
              <a:t> on Phalaenopsis orchid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(https://commons.wikimedia.org/wiki/File%3AInsect_camouflage_PP08338.png)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Philipp </a:t>
            </a:r>
            <a:r>
              <a:rPr lang="en-US" sz="1200" b="0" i="0" u="none" strike="noStrike" cap="none" baseline="0" dirty="0" err="1">
                <a:solidFill>
                  <a:schemeClr val="dk1"/>
                </a:solidFill>
                <a:latin typeface="Calibri"/>
                <a:ea typeface="Calibri"/>
                <a:cs typeface="Calibri"/>
                <a:sym typeface="Calibri"/>
              </a:rPr>
              <a:t>Psurek</a:t>
            </a:r>
            <a:r>
              <a:rPr lang="en-US" sz="1200" b="0" i="0" u="none" strike="noStrike" cap="none" baseline="0" dirty="0">
                <a:solidFill>
                  <a:schemeClr val="dk1"/>
                </a:solidFill>
                <a:latin typeface="Calibri"/>
                <a:ea typeface="Calibri"/>
                <a:cs typeface="Calibri"/>
                <a:sym typeface="Calibri"/>
              </a:rPr>
              <a:t> (Own work) [CC BY-SA 3.0 de (http://creativecommons.org/licenses/by-sa/3.0/de/deed.en)],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Dead leaf mantis (</a:t>
            </a:r>
            <a:r>
              <a:rPr lang="en-US" i="1" dirty="0" err="1"/>
              <a:t>Deroplatys</a:t>
            </a:r>
            <a:r>
              <a:rPr lang="en-US" i="1" dirty="0"/>
              <a:t> </a:t>
            </a:r>
            <a:r>
              <a:rPr lang="en-US" i="1" dirty="0" err="1"/>
              <a:t>desiccata</a:t>
            </a:r>
            <a:r>
              <a:rPr lang="en-US" dirty="0"/>
              <a:t>) at </a:t>
            </a:r>
            <a:r>
              <a:rPr lang="en-US" dirty="0" err="1"/>
              <a:t>Bugworld</a:t>
            </a:r>
            <a:r>
              <a:rPr lang="en-US" dirty="0"/>
              <a:t> in Bristol Zoo, Bristol, England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(https://commons.wikimedia.org/wiki/File%3ABristol.zoo.dead.leaf.mantis.arp.jpg)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Adrian </a:t>
            </a:r>
            <a:r>
              <a:rPr lang="en-US" sz="1200" b="0" i="0" u="none" strike="noStrike" cap="none" baseline="0" dirty="0" err="1">
                <a:solidFill>
                  <a:schemeClr val="dk1"/>
                </a:solidFill>
                <a:latin typeface="Calibri"/>
                <a:ea typeface="Calibri"/>
                <a:cs typeface="Calibri"/>
                <a:sym typeface="Calibri"/>
              </a:rPr>
              <a:t>Pingstone</a:t>
            </a:r>
            <a:r>
              <a:rPr lang="en-US" sz="1200" b="0" i="0" u="none" strike="noStrike" cap="none" baseline="0" dirty="0">
                <a:solidFill>
                  <a:schemeClr val="dk1"/>
                </a:solidFill>
                <a:latin typeface="Calibri"/>
                <a:ea typeface="Calibri"/>
                <a:cs typeface="Calibri"/>
                <a:sym typeface="Calibri"/>
              </a:rPr>
              <a:t> (Own work) [Public domain],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p:txBody>
      </p:sp>
      <p:sp>
        <p:nvSpPr>
          <p:cNvPr id="292" name="Shape 29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65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42835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1" name="Shape 29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r>
              <a:rPr lang="en-US" sz="1200" b="0" i="0" u="none" strike="noStrike" cap="none" dirty="0" smtClean="0">
                <a:solidFill>
                  <a:schemeClr val="dk1"/>
                </a:solidFill>
                <a:latin typeface="Calibri"/>
                <a:ea typeface="Calibri"/>
                <a:cs typeface="Calibri"/>
                <a:sym typeface="Calibri"/>
              </a:rPr>
              <a:t>:</a:t>
            </a:r>
          </a:p>
          <a:p>
            <a:pPr marL="0" marR="0" lvl="0" indent="0" algn="l" rtl="0">
              <a:lnSpc>
                <a:spcPct val="100000"/>
              </a:lnSpc>
              <a:spcBef>
                <a:spcPts val="0"/>
              </a:spcBef>
              <a:spcAft>
                <a:spcPts val="0"/>
              </a:spcAft>
              <a:buClr>
                <a:schemeClr val="dk1"/>
              </a:buClr>
              <a:buSzPct val="25000"/>
              <a:buFont typeface="Calibri"/>
              <a:buNone/>
            </a:pPr>
            <a:r>
              <a:rPr lang="en-US" b="1" dirty="0" smtClean="0"/>
              <a:t>Optional.</a:t>
            </a:r>
            <a:r>
              <a:rPr lang="en-US" b="1" baseline="0" dirty="0" smtClean="0"/>
              <a:t> </a:t>
            </a: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1" i="1" u="none" strike="noStrike" cap="none" dirty="0">
                <a:solidFill>
                  <a:schemeClr val="dk1"/>
                </a:solidFill>
                <a:latin typeface="+mn-lt"/>
                <a:ea typeface="Calibri"/>
                <a:cs typeface="Calibri"/>
                <a:sym typeface="Calibri"/>
              </a:rPr>
              <a:t>Notes from this slide in UD1, the launch</a:t>
            </a:r>
            <a:r>
              <a:rPr lang="en-US" sz="1200" b="1" i="1" u="none" strike="noStrike" cap="none" baseline="0" dirty="0">
                <a:solidFill>
                  <a:schemeClr val="dk1"/>
                </a:solidFill>
                <a:latin typeface="+mn-lt"/>
                <a:ea typeface="Calibri"/>
                <a:cs typeface="Calibri"/>
                <a:sym typeface="Calibri"/>
              </a:rPr>
              <a:t> unit</a:t>
            </a:r>
            <a:r>
              <a:rPr lang="en-US" sz="1200" b="1" i="1" u="none" strike="noStrike" cap="none" dirty="0">
                <a:solidFill>
                  <a:schemeClr val="dk1"/>
                </a:solidFill>
                <a:latin typeface="+mn-lt"/>
                <a:ea typeface="Calibri"/>
                <a:cs typeface="Calibri"/>
                <a:sym typeface="Calibri"/>
              </a:rPr>
              <a:t>…</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Continued</a:t>
            </a:r>
            <a:r>
              <a:rPr lang="en-US" sz="1200" b="0" i="0" u="none" strike="noStrike" cap="none" baseline="0" dirty="0">
                <a:solidFill>
                  <a:schemeClr val="dk1"/>
                </a:solidFill>
                <a:latin typeface="Calibri"/>
                <a:ea typeface="Calibri"/>
                <a:cs typeface="Calibri"/>
                <a:sym typeface="Calibri"/>
              </a:rPr>
              <a:t> from last slide.</a:t>
            </a: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sng" strike="noStrike" cap="none" baseline="0" dirty="0">
                <a:solidFill>
                  <a:schemeClr val="dk1"/>
                </a:solidFill>
                <a:latin typeface="Calibri"/>
                <a:ea typeface="Calibri"/>
                <a:cs typeface="Calibri"/>
                <a:sym typeface="Calibri"/>
              </a:rPr>
              <a:t>Notes from a specific MBER Teacher</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Highlight one organism (preying mantis etc.). What does a praying mantis look like? After showing other </a:t>
            </a:r>
            <a:r>
              <a:rPr lang="en-US" sz="1200" b="0" i="0" u="none" strike="noStrike" cap="none" dirty="0" err="1">
                <a:solidFill>
                  <a:schemeClr val="dk1"/>
                </a:solidFill>
                <a:latin typeface="Calibri"/>
                <a:ea typeface="Calibri"/>
                <a:cs typeface="Calibri"/>
                <a:sym typeface="Calibri"/>
              </a:rPr>
              <a:t>mantids</a:t>
            </a:r>
            <a:r>
              <a:rPr lang="en-US" sz="1200" b="0" i="0" u="none" strike="noStrike" cap="none" dirty="0">
                <a:solidFill>
                  <a:schemeClr val="dk1"/>
                </a:solidFill>
                <a:latin typeface="Calibri"/>
                <a:ea typeface="Calibri"/>
                <a:cs typeface="Calibri"/>
                <a:sym typeface="Calibri"/>
              </a:rPr>
              <a:t>, lead discussion to hopefully get them to say their differences are because of their environments. But what about the similarities? Students</a:t>
            </a:r>
            <a:r>
              <a:rPr lang="en-US" sz="1200" b="0" i="0" u="none" strike="noStrike" cap="none" baseline="0" dirty="0">
                <a:solidFill>
                  <a:schemeClr val="dk1"/>
                </a:solidFill>
                <a:latin typeface="Calibri"/>
                <a:ea typeface="Calibri"/>
                <a:cs typeface="Calibri"/>
                <a:sym typeface="Calibri"/>
              </a:rPr>
              <a:t> may </a:t>
            </a:r>
            <a:r>
              <a:rPr lang="en-US" sz="1200" b="0" i="0" u="none" strike="noStrike" cap="none" dirty="0">
                <a:solidFill>
                  <a:schemeClr val="dk1"/>
                </a:solidFill>
                <a:latin typeface="Calibri"/>
                <a:ea typeface="Calibri"/>
                <a:cs typeface="Calibri"/>
                <a:sym typeface="Calibri"/>
              </a:rPr>
              <a:t>come up with the idea that they’re related! Before showing the video, ask what the purpose of the coloration of the orchid mantis might be. They may think it’s to keep from being eaten…the video may surprise them!</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Assure students that their doodles in E and F are really just their own thoughts.</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Image,</a:t>
            </a:r>
            <a:r>
              <a:rPr lang="en-US" sz="1200" b="0" i="0" u="none" strike="noStrike" cap="none" baseline="0" dirty="0">
                <a:solidFill>
                  <a:schemeClr val="dk1"/>
                </a:solidFill>
                <a:latin typeface="Calibri"/>
                <a:ea typeface="Calibri"/>
                <a:cs typeface="Calibri"/>
                <a:sym typeface="Calibri"/>
              </a:rPr>
              <a:t> “</a:t>
            </a:r>
            <a:r>
              <a:rPr lang="en-US" dirty="0"/>
              <a:t>Praying mantis</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(https://commons.wikimedia.org/wiki/File%3APraying_mantis_india.jpg)</a:t>
            </a:r>
            <a:br>
              <a:rPr lang="en-US" sz="1200" b="0" i="0" u="none" strike="noStrike" cap="none" baseline="0" dirty="0">
                <a:solidFill>
                  <a:schemeClr val="dk1"/>
                </a:solidFill>
                <a:latin typeface="Calibri"/>
                <a:ea typeface="Calibri"/>
                <a:cs typeface="Calibri"/>
                <a:sym typeface="Calibri"/>
              </a:rPr>
            </a:br>
            <a:r>
              <a:rPr lang="en-US" sz="1200" b="0" i="0" u="none" strike="noStrike" cap="none" baseline="0" dirty="0">
                <a:solidFill>
                  <a:schemeClr val="dk1"/>
                </a:solidFill>
                <a:latin typeface="Calibri"/>
                <a:ea typeface="Calibri"/>
                <a:cs typeface="Calibri"/>
                <a:sym typeface="Calibri"/>
              </a:rPr>
              <a:t>By Shiva </a:t>
            </a:r>
            <a:r>
              <a:rPr lang="en-US" sz="1200" b="0" i="0" u="none" strike="noStrike" cap="none" baseline="0" dirty="0" err="1">
                <a:solidFill>
                  <a:schemeClr val="dk1"/>
                </a:solidFill>
                <a:latin typeface="Calibri"/>
                <a:ea typeface="Calibri"/>
                <a:cs typeface="Calibri"/>
                <a:sym typeface="Calibri"/>
              </a:rPr>
              <a:t>shankar</a:t>
            </a:r>
            <a:r>
              <a:rPr lang="en-US" sz="1200" b="0" i="0" u="none" strike="noStrike" cap="none" baseline="0" dirty="0">
                <a:solidFill>
                  <a:schemeClr val="dk1"/>
                </a:solidFill>
                <a:latin typeface="Calibri"/>
                <a:ea typeface="Calibri"/>
                <a:cs typeface="Calibri"/>
                <a:sym typeface="Calibri"/>
              </a:rPr>
              <a:t> (Taken at </a:t>
            </a:r>
            <a:r>
              <a:rPr lang="en-US" sz="1200" b="0" i="0" u="none" strike="noStrike" cap="none" baseline="0" dirty="0" err="1">
                <a:solidFill>
                  <a:schemeClr val="dk1"/>
                </a:solidFill>
                <a:latin typeface="Calibri"/>
                <a:ea typeface="Calibri"/>
                <a:cs typeface="Calibri"/>
                <a:sym typeface="Calibri"/>
              </a:rPr>
              <a:t>karkala</a:t>
            </a:r>
            <a:r>
              <a:rPr lang="en-US" sz="1200" b="0" i="0" u="none" strike="noStrike" cap="none" baseline="0" dirty="0">
                <a:solidFill>
                  <a:schemeClr val="dk1"/>
                </a:solidFill>
                <a:latin typeface="Calibri"/>
                <a:ea typeface="Calibri"/>
                <a:cs typeface="Calibri"/>
                <a:sym typeface="Calibri"/>
              </a:rPr>
              <a:t>, Karnataka as a praying mantis) [CC BY-SA 2.0 (http://creativecommons.org/licenses/by-sa/2.0)],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Camouflage: Flower Mantis </a:t>
            </a:r>
            <a:r>
              <a:rPr lang="en-US" i="1" dirty="0" err="1"/>
              <a:t>Hymenopus</a:t>
            </a:r>
            <a:r>
              <a:rPr lang="en-US" i="1" dirty="0"/>
              <a:t> </a:t>
            </a:r>
            <a:r>
              <a:rPr lang="en-US" i="1" dirty="0" err="1"/>
              <a:t>coronatus</a:t>
            </a:r>
            <a:r>
              <a:rPr lang="en-US" dirty="0"/>
              <a:t> on Phalaenopsis orchid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(https://commons.wikimedia.org/wiki/File%3AInsect_camouflage_PP08338.png)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Philipp </a:t>
            </a:r>
            <a:r>
              <a:rPr lang="en-US" sz="1200" b="0" i="0" u="none" strike="noStrike" cap="none" baseline="0" dirty="0" err="1">
                <a:solidFill>
                  <a:schemeClr val="dk1"/>
                </a:solidFill>
                <a:latin typeface="Calibri"/>
                <a:ea typeface="Calibri"/>
                <a:cs typeface="Calibri"/>
                <a:sym typeface="Calibri"/>
              </a:rPr>
              <a:t>Psurek</a:t>
            </a:r>
            <a:r>
              <a:rPr lang="en-US" sz="1200" b="0" i="0" u="none" strike="noStrike" cap="none" baseline="0" dirty="0">
                <a:solidFill>
                  <a:schemeClr val="dk1"/>
                </a:solidFill>
                <a:latin typeface="Calibri"/>
                <a:ea typeface="Calibri"/>
                <a:cs typeface="Calibri"/>
                <a:sym typeface="Calibri"/>
              </a:rPr>
              <a:t> (Own work) [CC BY-SA 3.0 de (http://creativecommons.org/licenses/by-sa/3.0/de/deed.en)],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Dead leaf mantis (</a:t>
            </a:r>
            <a:r>
              <a:rPr lang="en-US" i="1" dirty="0" err="1"/>
              <a:t>Deroplatys</a:t>
            </a:r>
            <a:r>
              <a:rPr lang="en-US" i="1" dirty="0"/>
              <a:t> </a:t>
            </a:r>
            <a:r>
              <a:rPr lang="en-US" i="1" dirty="0" err="1"/>
              <a:t>desiccata</a:t>
            </a:r>
            <a:r>
              <a:rPr lang="en-US" dirty="0"/>
              <a:t>) at </a:t>
            </a:r>
            <a:r>
              <a:rPr lang="en-US" dirty="0" err="1"/>
              <a:t>Bugworld</a:t>
            </a:r>
            <a:r>
              <a:rPr lang="en-US" dirty="0"/>
              <a:t> in Bristol Zoo, Bristol, England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(https://commons.wikimedia.org/wiki/File%3ABristol.zoo.dead.leaf.mantis.arp.jpg)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Adrian </a:t>
            </a:r>
            <a:r>
              <a:rPr lang="en-US" sz="1200" b="0" i="0" u="none" strike="noStrike" cap="none" baseline="0" dirty="0" err="1">
                <a:solidFill>
                  <a:schemeClr val="dk1"/>
                </a:solidFill>
                <a:latin typeface="Calibri"/>
                <a:ea typeface="Calibri"/>
                <a:cs typeface="Calibri"/>
                <a:sym typeface="Calibri"/>
              </a:rPr>
              <a:t>Pingstone</a:t>
            </a:r>
            <a:r>
              <a:rPr lang="en-US" sz="1200" b="0" i="0" u="none" strike="noStrike" cap="none" baseline="0" dirty="0">
                <a:solidFill>
                  <a:schemeClr val="dk1"/>
                </a:solidFill>
                <a:latin typeface="Calibri"/>
                <a:ea typeface="Calibri"/>
                <a:cs typeface="Calibri"/>
                <a:sym typeface="Calibri"/>
              </a:rPr>
              <a:t> (Own work) [Public domain],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p:txBody>
      </p:sp>
      <p:sp>
        <p:nvSpPr>
          <p:cNvPr id="292" name="Shape 29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66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239914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1" name="Shape 29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r>
              <a:rPr lang="en-US" sz="1200" b="0" i="0" u="none" strike="noStrike" cap="none" dirty="0" smtClean="0">
                <a:solidFill>
                  <a:schemeClr val="dk1"/>
                </a:solidFill>
                <a:latin typeface="Calibri"/>
                <a:ea typeface="Calibri"/>
                <a:cs typeface="Calibri"/>
                <a:sym typeface="Calibri"/>
              </a:rPr>
              <a:t>:</a:t>
            </a:r>
          </a:p>
          <a:p>
            <a:pPr marL="0" marR="0" lvl="0" indent="0" algn="l" rtl="0">
              <a:lnSpc>
                <a:spcPct val="100000"/>
              </a:lnSpc>
              <a:spcBef>
                <a:spcPts val="0"/>
              </a:spcBef>
              <a:spcAft>
                <a:spcPts val="0"/>
              </a:spcAft>
              <a:buClr>
                <a:schemeClr val="dk1"/>
              </a:buClr>
              <a:buSzPct val="25000"/>
              <a:buFont typeface="Calibri"/>
              <a:buNone/>
            </a:pPr>
            <a:r>
              <a:rPr lang="en-US" b="1" dirty="0" smtClean="0"/>
              <a:t>Optional.</a:t>
            </a:r>
            <a:r>
              <a:rPr lang="en-US" b="1" baseline="0" dirty="0" smtClean="0"/>
              <a:t> </a:t>
            </a: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1" i="1" u="none" strike="noStrike" cap="none" dirty="0">
                <a:solidFill>
                  <a:schemeClr val="dk1"/>
                </a:solidFill>
                <a:latin typeface="+mn-lt"/>
                <a:ea typeface="Calibri"/>
                <a:cs typeface="Calibri"/>
                <a:sym typeface="Calibri"/>
              </a:rPr>
              <a:t>Notes from this slide in UD1, the launch</a:t>
            </a:r>
            <a:r>
              <a:rPr lang="en-US" sz="1200" b="1" i="1" u="none" strike="noStrike" cap="none" baseline="0" dirty="0">
                <a:solidFill>
                  <a:schemeClr val="dk1"/>
                </a:solidFill>
                <a:latin typeface="+mn-lt"/>
                <a:ea typeface="Calibri"/>
                <a:cs typeface="Calibri"/>
                <a:sym typeface="Calibri"/>
              </a:rPr>
              <a:t> unit</a:t>
            </a:r>
            <a:r>
              <a:rPr lang="en-US" sz="1200" b="1" i="1" u="none" strike="noStrike" cap="none" dirty="0">
                <a:solidFill>
                  <a:schemeClr val="dk1"/>
                </a:solidFill>
                <a:latin typeface="+mn-lt"/>
                <a:ea typeface="Calibri"/>
                <a:cs typeface="Calibri"/>
                <a:sym typeface="Calibri"/>
              </a:rPr>
              <a:t>…</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Continued</a:t>
            </a:r>
            <a:r>
              <a:rPr lang="en-US" sz="1200" b="0" i="0" u="none" strike="noStrike" cap="none" baseline="0" dirty="0">
                <a:solidFill>
                  <a:schemeClr val="dk1"/>
                </a:solidFill>
                <a:latin typeface="Calibri"/>
                <a:ea typeface="Calibri"/>
                <a:cs typeface="Calibri"/>
                <a:sym typeface="Calibri"/>
              </a:rPr>
              <a:t> from last slide.</a:t>
            </a: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sng" strike="noStrike" cap="none" baseline="0" dirty="0">
                <a:solidFill>
                  <a:schemeClr val="dk1"/>
                </a:solidFill>
                <a:latin typeface="Calibri"/>
                <a:ea typeface="Calibri"/>
                <a:cs typeface="Calibri"/>
                <a:sym typeface="Calibri"/>
              </a:rPr>
              <a:t>Notes from a specific MBER Teacher</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Highlight one organism (preying mantis etc.). What does a praying mantis look like? After showing other </a:t>
            </a:r>
            <a:r>
              <a:rPr lang="en-US" sz="1200" b="0" i="0" u="none" strike="noStrike" cap="none" dirty="0" err="1">
                <a:solidFill>
                  <a:schemeClr val="dk1"/>
                </a:solidFill>
                <a:latin typeface="Calibri"/>
                <a:ea typeface="Calibri"/>
                <a:cs typeface="Calibri"/>
                <a:sym typeface="Calibri"/>
              </a:rPr>
              <a:t>mantids</a:t>
            </a:r>
            <a:r>
              <a:rPr lang="en-US" sz="1200" b="0" i="0" u="none" strike="noStrike" cap="none" dirty="0">
                <a:solidFill>
                  <a:schemeClr val="dk1"/>
                </a:solidFill>
                <a:latin typeface="Calibri"/>
                <a:ea typeface="Calibri"/>
                <a:cs typeface="Calibri"/>
                <a:sym typeface="Calibri"/>
              </a:rPr>
              <a:t>, lead discussion to hopefully get them to say their differences are because of their environments. But what about the similarities? Students</a:t>
            </a:r>
            <a:r>
              <a:rPr lang="en-US" sz="1200" b="0" i="0" u="none" strike="noStrike" cap="none" baseline="0" dirty="0">
                <a:solidFill>
                  <a:schemeClr val="dk1"/>
                </a:solidFill>
                <a:latin typeface="Calibri"/>
                <a:ea typeface="Calibri"/>
                <a:cs typeface="Calibri"/>
                <a:sym typeface="Calibri"/>
              </a:rPr>
              <a:t> may </a:t>
            </a:r>
            <a:r>
              <a:rPr lang="en-US" sz="1200" b="0" i="0" u="none" strike="noStrike" cap="none" dirty="0">
                <a:solidFill>
                  <a:schemeClr val="dk1"/>
                </a:solidFill>
                <a:latin typeface="Calibri"/>
                <a:ea typeface="Calibri"/>
                <a:cs typeface="Calibri"/>
                <a:sym typeface="Calibri"/>
              </a:rPr>
              <a:t>come up with the idea that they’re related! Before showing the video, ask what the purpose of the coloration of the orchid mantis might be. They may think it’s to keep from being eaten…the video may surprise them!</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Assure students that their doodles in E and F are really just their own thoughts.</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Image,</a:t>
            </a:r>
            <a:r>
              <a:rPr lang="en-US" sz="1200" b="0" i="0" u="none" strike="noStrike" cap="none" baseline="0" dirty="0">
                <a:solidFill>
                  <a:schemeClr val="dk1"/>
                </a:solidFill>
                <a:latin typeface="Calibri"/>
                <a:ea typeface="Calibri"/>
                <a:cs typeface="Calibri"/>
                <a:sym typeface="Calibri"/>
              </a:rPr>
              <a:t> “</a:t>
            </a:r>
            <a:r>
              <a:rPr lang="en-US" dirty="0"/>
              <a:t>Praying mantis</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(https://commons.wikimedia.org/wiki/File%3APraying_mantis_india.jpg)</a:t>
            </a:r>
            <a:br>
              <a:rPr lang="en-US" sz="1200" b="0" i="0" u="none" strike="noStrike" cap="none" baseline="0" dirty="0">
                <a:solidFill>
                  <a:schemeClr val="dk1"/>
                </a:solidFill>
                <a:latin typeface="Calibri"/>
                <a:ea typeface="Calibri"/>
                <a:cs typeface="Calibri"/>
                <a:sym typeface="Calibri"/>
              </a:rPr>
            </a:br>
            <a:r>
              <a:rPr lang="en-US" sz="1200" b="0" i="0" u="none" strike="noStrike" cap="none" baseline="0" dirty="0">
                <a:solidFill>
                  <a:schemeClr val="dk1"/>
                </a:solidFill>
                <a:latin typeface="Calibri"/>
                <a:ea typeface="Calibri"/>
                <a:cs typeface="Calibri"/>
                <a:sym typeface="Calibri"/>
              </a:rPr>
              <a:t>By Shiva </a:t>
            </a:r>
            <a:r>
              <a:rPr lang="en-US" sz="1200" b="0" i="0" u="none" strike="noStrike" cap="none" baseline="0" dirty="0" err="1">
                <a:solidFill>
                  <a:schemeClr val="dk1"/>
                </a:solidFill>
                <a:latin typeface="Calibri"/>
                <a:ea typeface="Calibri"/>
                <a:cs typeface="Calibri"/>
                <a:sym typeface="Calibri"/>
              </a:rPr>
              <a:t>shankar</a:t>
            </a:r>
            <a:r>
              <a:rPr lang="en-US" sz="1200" b="0" i="0" u="none" strike="noStrike" cap="none" baseline="0" dirty="0">
                <a:solidFill>
                  <a:schemeClr val="dk1"/>
                </a:solidFill>
                <a:latin typeface="Calibri"/>
                <a:ea typeface="Calibri"/>
                <a:cs typeface="Calibri"/>
                <a:sym typeface="Calibri"/>
              </a:rPr>
              <a:t> (Taken at </a:t>
            </a:r>
            <a:r>
              <a:rPr lang="en-US" sz="1200" b="0" i="0" u="none" strike="noStrike" cap="none" baseline="0" dirty="0" err="1">
                <a:solidFill>
                  <a:schemeClr val="dk1"/>
                </a:solidFill>
                <a:latin typeface="Calibri"/>
                <a:ea typeface="Calibri"/>
                <a:cs typeface="Calibri"/>
                <a:sym typeface="Calibri"/>
              </a:rPr>
              <a:t>karkala</a:t>
            </a:r>
            <a:r>
              <a:rPr lang="en-US" sz="1200" b="0" i="0" u="none" strike="noStrike" cap="none" baseline="0" dirty="0">
                <a:solidFill>
                  <a:schemeClr val="dk1"/>
                </a:solidFill>
                <a:latin typeface="Calibri"/>
                <a:ea typeface="Calibri"/>
                <a:cs typeface="Calibri"/>
                <a:sym typeface="Calibri"/>
              </a:rPr>
              <a:t>, Karnataka as a praying mantis) [CC BY-SA 2.0 (http://creativecommons.org/licenses/by-sa/2.0)],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Camouflage: Flower Mantis </a:t>
            </a:r>
            <a:r>
              <a:rPr lang="en-US" i="1" dirty="0" err="1"/>
              <a:t>Hymenopus</a:t>
            </a:r>
            <a:r>
              <a:rPr lang="en-US" i="1" dirty="0"/>
              <a:t> </a:t>
            </a:r>
            <a:r>
              <a:rPr lang="en-US" i="1" dirty="0" err="1"/>
              <a:t>coronatus</a:t>
            </a:r>
            <a:r>
              <a:rPr lang="en-US" dirty="0"/>
              <a:t> on Phalaenopsis orchid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(https://commons.wikimedia.org/wiki/File%3AInsect_camouflage_PP08338.png)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Philipp </a:t>
            </a:r>
            <a:r>
              <a:rPr lang="en-US" sz="1200" b="0" i="0" u="none" strike="noStrike" cap="none" baseline="0" dirty="0" err="1">
                <a:solidFill>
                  <a:schemeClr val="dk1"/>
                </a:solidFill>
                <a:latin typeface="Calibri"/>
                <a:ea typeface="Calibri"/>
                <a:cs typeface="Calibri"/>
                <a:sym typeface="Calibri"/>
              </a:rPr>
              <a:t>Psurek</a:t>
            </a:r>
            <a:r>
              <a:rPr lang="en-US" sz="1200" b="0" i="0" u="none" strike="noStrike" cap="none" baseline="0" dirty="0">
                <a:solidFill>
                  <a:schemeClr val="dk1"/>
                </a:solidFill>
                <a:latin typeface="Calibri"/>
                <a:ea typeface="Calibri"/>
                <a:cs typeface="Calibri"/>
                <a:sym typeface="Calibri"/>
              </a:rPr>
              <a:t> (Own work) [CC BY-SA 3.0 de (http://creativecommons.org/licenses/by-sa/3.0/de/deed.en)],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Dead leaf mantis (</a:t>
            </a:r>
            <a:r>
              <a:rPr lang="en-US" i="1" dirty="0" err="1"/>
              <a:t>Deroplatys</a:t>
            </a:r>
            <a:r>
              <a:rPr lang="en-US" i="1" dirty="0"/>
              <a:t> </a:t>
            </a:r>
            <a:r>
              <a:rPr lang="en-US" i="1" dirty="0" err="1"/>
              <a:t>desiccata</a:t>
            </a:r>
            <a:r>
              <a:rPr lang="en-US" dirty="0"/>
              <a:t>) at </a:t>
            </a:r>
            <a:r>
              <a:rPr lang="en-US" dirty="0" err="1"/>
              <a:t>Bugworld</a:t>
            </a:r>
            <a:r>
              <a:rPr lang="en-US" dirty="0"/>
              <a:t> in Bristol Zoo, Bristol, England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(https://commons.wikimedia.org/wiki/File%3ABristol.zoo.dead.leaf.mantis.arp.jpg)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Adrian </a:t>
            </a:r>
            <a:r>
              <a:rPr lang="en-US" sz="1200" b="0" i="0" u="none" strike="noStrike" cap="none" baseline="0" dirty="0" err="1">
                <a:solidFill>
                  <a:schemeClr val="dk1"/>
                </a:solidFill>
                <a:latin typeface="Calibri"/>
                <a:ea typeface="Calibri"/>
                <a:cs typeface="Calibri"/>
                <a:sym typeface="Calibri"/>
              </a:rPr>
              <a:t>Pingstone</a:t>
            </a:r>
            <a:r>
              <a:rPr lang="en-US" sz="1200" b="0" i="0" u="none" strike="noStrike" cap="none" baseline="0" dirty="0">
                <a:solidFill>
                  <a:schemeClr val="dk1"/>
                </a:solidFill>
                <a:latin typeface="Calibri"/>
                <a:ea typeface="Calibri"/>
                <a:cs typeface="Calibri"/>
                <a:sym typeface="Calibri"/>
              </a:rPr>
              <a:t> (Own work) [Public domain],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p:txBody>
      </p:sp>
      <p:sp>
        <p:nvSpPr>
          <p:cNvPr id="292" name="Shape 29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67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39290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68</a:t>
            </a:fld>
            <a:endParaRPr lang="en-US"/>
          </a:p>
        </p:txBody>
      </p:sp>
    </p:spTree>
    <p:extLst>
      <p:ext uri="{BB962C8B-B14F-4D97-AF65-F5344CB8AC3E}">
        <p14:creationId xmlns:p14="http://schemas.microsoft.com/office/powerpoint/2010/main" val="17735185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D36F42-2B71-4EBB-92BD-C8CB14DBA402}" type="slidenum">
              <a:rPr lang="en-US" smtClean="0"/>
              <a:pPr/>
              <a:t>70</a:t>
            </a:fld>
            <a:endParaRPr lang="en-US"/>
          </a:p>
        </p:txBody>
      </p:sp>
    </p:spTree>
    <p:extLst>
      <p:ext uri="{BB962C8B-B14F-4D97-AF65-F5344CB8AC3E}">
        <p14:creationId xmlns:p14="http://schemas.microsoft.com/office/powerpoint/2010/main" val="221997655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D36F42-2B71-4EBB-92BD-C8CB14DBA402}" type="slidenum">
              <a:rPr lang="en-US" smtClean="0"/>
              <a:pPr/>
              <a:t>71</a:t>
            </a:fld>
            <a:endParaRPr lang="en-US"/>
          </a:p>
        </p:txBody>
      </p:sp>
    </p:spTree>
    <p:extLst>
      <p:ext uri="{BB962C8B-B14F-4D97-AF65-F5344CB8AC3E}">
        <p14:creationId xmlns:p14="http://schemas.microsoft.com/office/powerpoint/2010/main" val="22917664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3 slides are an example of how this activity looked when being discussed in one classroom. The teacher made large versions (magnetic) of model statements, projected the NS ideas on white board, asked the class which statements they put where. Let them make a case for their choices, and discuss if there is more than one way to think of each one. There is NO one right way! The point is just to get them thinking about how everything fits together.                                                                                                                                                                                                                                                                                                                  </a:t>
            </a:r>
          </a:p>
        </p:txBody>
      </p:sp>
      <p:sp>
        <p:nvSpPr>
          <p:cNvPr id="4" name="Slide Number Placeholder 3"/>
          <p:cNvSpPr>
            <a:spLocks noGrp="1"/>
          </p:cNvSpPr>
          <p:nvPr>
            <p:ph type="sldNum" sz="quarter" idx="10"/>
          </p:nvPr>
        </p:nvSpPr>
        <p:spPr/>
        <p:txBody>
          <a:bodyPr/>
          <a:lstStyle/>
          <a:p>
            <a:fld id="{DDE79330-6C13-A04B-B1C7-4F36F8F78479}" type="slidenum">
              <a:rPr lang="en-US" smtClean="0"/>
              <a:t>72</a:t>
            </a:fld>
            <a:endParaRPr lang="en-US"/>
          </a:p>
        </p:txBody>
      </p:sp>
    </p:spTree>
    <p:extLst>
      <p:ext uri="{BB962C8B-B14F-4D97-AF65-F5344CB8AC3E}">
        <p14:creationId xmlns:p14="http://schemas.microsoft.com/office/powerpoint/2010/main" val="20384470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3 slides are an example of how this activity looked when being discussed in one classroom. The teacher made large versions (magnetic) of model statements, projected the NS ideas on white board, asked the class which statements they put where. Let them make a case for their choices, and discuss if there is more than one way to think of each one. There is NO one right way! The point is just to get them thinking about how everything fits together.                                                                                                                                                                                                                                                                                                                  </a:t>
            </a:r>
          </a:p>
        </p:txBody>
      </p:sp>
      <p:sp>
        <p:nvSpPr>
          <p:cNvPr id="4" name="Slide Number Placeholder 3"/>
          <p:cNvSpPr>
            <a:spLocks noGrp="1"/>
          </p:cNvSpPr>
          <p:nvPr>
            <p:ph type="sldNum" sz="quarter" idx="10"/>
          </p:nvPr>
        </p:nvSpPr>
        <p:spPr/>
        <p:txBody>
          <a:bodyPr/>
          <a:lstStyle/>
          <a:p>
            <a:fld id="{DDE79330-6C13-A04B-B1C7-4F36F8F78479}" type="slidenum">
              <a:rPr lang="en-US" smtClean="0"/>
              <a:t>73</a:t>
            </a:fld>
            <a:endParaRPr lang="en-US"/>
          </a:p>
        </p:txBody>
      </p:sp>
    </p:spTree>
    <p:extLst>
      <p:ext uri="{BB962C8B-B14F-4D97-AF65-F5344CB8AC3E}">
        <p14:creationId xmlns:p14="http://schemas.microsoft.com/office/powerpoint/2010/main" val="428556493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3 slides are an example of how this activity looked when being discussed in one classroom. The teacher made large versions (magnetic) of model statements, projected the NS ideas on white board, asked the class which statements they put where. Let them make a case for their choices, and discuss if there is more than one way to think of each one. There is NO one right way! The point is just to get them thinking about how everything fits together.                                                                                                                                                                                                                                                                                                                  </a:t>
            </a:r>
          </a:p>
        </p:txBody>
      </p:sp>
      <p:sp>
        <p:nvSpPr>
          <p:cNvPr id="4" name="Slide Number Placeholder 3"/>
          <p:cNvSpPr>
            <a:spLocks noGrp="1"/>
          </p:cNvSpPr>
          <p:nvPr>
            <p:ph type="sldNum" sz="quarter" idx="10"/>
          </p:nvPr>
        </p:nvSpPr>
        <p:spPr/>
        <p:txBody>
          <a:bodyPr/>
          <a:lstStyle/>
          <a:p>
            <a:fld id="{DDE79330-6C13-A04B-B1C7-4F36F8F78479}" type="slidenum">
              <a:rPr lang="en-US" smtClean="0"/>
              <a:t>74</a:t>
            </a:fld>
            <a:endParaRPr lang="en-US"/>
          </a:p>
        </p:txBody>
      </p:sp>
    </p:spTree>
    <p:extLst>
      <p:ext uri="{BB962C8B-B14F-4D97-AF65-F5344CB8AC3E}">
        <p14:creationId xmlns:p14="http://schemas.microsoft.com/office/powerpoint/2010/main" val="22155193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12143ac2179_1_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12143ac2179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TEACHER NOTES: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1381749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7</a:t>
            </a:fld>
            <a:endParaRPr lang="en-US"/>
          </a:p>
        </p:txBody>
      </p:sp>
    </p:spTree>
    <p:extLst>
      <p:ext uri="{BB962C8B-B14F-4D97-AF65-F5344CB8AC3E}">
        <p14:creationId xmlns:p14="http://schemas.microsoft.com/office/powerpoint/2010/main" val="26486571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76</a:t>
            </a:fld>
            <a:endParaRPr lang="en-US"/>
          </a:p>
        </p:txBody>
      </p:sp>
    </p:spTree>
    <p:extLst>
      <p:ext uri="{BB962C8B-B14F-4D97-AF65-F5344CB8AC3E}">
        <p14:creationId xmlns:p14="http://schemas.microsoft.com/office/powerpoint/2010/main" val="221600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8</a:t>
            </a:fld>
            <a:endParaRPr lang="en-US"/>
          </a:p>
        </p:txBody>
      </p:sp>
    </p:spTree>
    <p:extLst>
      <p:ext uri="{BB962C8B-B14F-4D97-AF65-F5344CB8AC3E}">
        <p14:creationId xmlns:p14="http://schemas.microsoft.com/office/powerpoint/2010/main" val="1836643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meant for students.</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9</a:t>
            </a:fld>
            <a:endParaRPr lang="en-US"/>
          </a:p>
        </p:txBody>
      </p:sp>
    </p:spTree>
    <p:extLst>
      <p:ext uri="{BB962C8B-B14F-4D97-AF65-F5344CB8AC3E}">
        <p14:creationId xmlns:p14="http://schemas.microsoft.com/office/powerpoint/2010/main" val="2121847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reserve="1">
  <p:cSld name="1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20" name="Shape 120"/>
          <p:cNvSpPr/>
          <p:nvPr/>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1735043188"/>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3657" y="750063"/>
            <a:ext cx="2135649" cy="2141240"/>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309185299"/>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93878" y="736410"/>
            <a:ext cx="2186037" cy="2191760"/>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a:solidFill>
            <a:srgbClr val="256800"/>
          </a:solidFill>
        </p:spPr>
        <p:txBody>
          <a:bodyPr/>
          <a:lstStyle>
            <a:lvl1pPr algn="l">
              <a:defRPr sz="2672">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735489682"/>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6689" y="792742"/>
            <a:ext cx="2088796" cy="2094263"/>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48395486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8327" y="811615"/>
            <a:ext cx="2118043" cy="2123588"/>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66213034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47165" y="840529"/>
            <a:ext cx="2060366" cy="2065759"/>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46873065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53759" y="802626"/>
            <a:ext cx="2103795" cy="2109303"/>
          </a:xfrm>
          <a:prstGeom prst="rect">
            <a:avLst/>
          </a:prstGeom>
        </p:spPr>
      </p:pic>
      <p:sp>
        <p:nvSpPr>
          <p:cNvPr id="117" name="Shape 117"/>
          <p:cNvSpPr/>
          <p:nvPr/>
        </p:nvSpPr>
        <p:spPr>
          <a:xfrm>
            <a:off x="0" y="-23722"/>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76459582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39009" y="749355"/>
            <a:ext cx="2141302" cy="2146907"/>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a:solidFill>
            <a:srgbClr val="256800"/>
          </a:solidFill>
        </p:spPr>
        <p:txBody>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180676949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25469" y="769619"/>
            <a:ext cx="2150832" cy="2156461"/>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150220471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58857" y="791470"/>
            <a:ext cx="2088796" cy="2094263"/>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1342206321"/>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10603" y="746472"/>
            <a:ext cx="2186037" cy="2191760"/>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193546364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QM">
    <p:spTree>
      <p:nvGrpSpPr>
        <p:cNvPr id="1" name=""/>
        <p:cNvGrpSpPr/>
        <p:nvPr/>
      </p:nvGrpSpPr>
      <p:grpSpPr>
        <a:xfrm>
          <a:off x="0" y="0"/>
          <a:ext cx="0" cy="0"/>
          <a:chOff x="0" y="0"/>
          <a:chExt cx="0" cy="0"/>
        </a:xfrm>
      </p:grpSpPr>
      <p:sp>
        <p:nvSpPr>
          <p:cNvPr id="117" name="Shape 117"/>
          <p:cNvSpPr/>
          <p:nvPr/>
        </p:nvSpPr>
        <p:spPr>
          <a:xfrm>
            <a:off x="0" y="-50800"/>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70484"/>
            <a:ext cx="8932876" cy="469627"/>
          </a:xfrm>
          <a:prstGeom prst="rect">
            <a:avLst/>
          </a:prstGeom>
        </p:spPr>
        <p:txBody>
          <a:bodyPr>
            <a:noAutofit/>
          </a:bodyPr>
          <a:lstStyle>
            <a:lvl1pPr algn="l">
              <a:defRPr sz="2800">
                <a:solidFill>
                  <a:srgbClr val="FFFFFF"/>
                </a:solidFill>
                <a:latin typeface="Arial"/>
                <a:ea typeface="Arial"/>
                <a:cs typeface="Arial"/>
                <a:sym typeface="Arial"/>
              </a:defRPr>
            </a:lvl1pPr>
          </a:lstStyle>
          <a:p>
            <a:r>
              <a:rPr lang="en-US" dirty="0"/>
              <a:t>PQM (For Teachers Only)</a:t>
            </a:r>
            <a:endParaRPr dirty="0"/>
          </a:p>
        </p:txBody>
      </p:sp>
      <p:sp>
        <p:nvSpPr>
          <p:cNvPr id="7" name="Text Placeholder 6">
            <a:extLst>
              <a:ext uri="{FF2B5EF4-FFF2-40B4-BE49-F238E27FC236}">
                <a16:creationId xmlns:a16="http://schemas.microsoft.com/office/drawing/2014/main" id="{CF907A03-0C8E-455B-B5E3-6EDED3AAEC53}"/>
              </a:ext>
            </a:extLst>
          </p:cNvPr>
          <p:cNvSpPr>
            <a:spLocks noGrp="1"/>
          </p:cNvSpPr>
          <p:nvPr>
            <p:ph type="body" sz="quarter" idx="10"/>
          </p:nvPr>
        </p:nvSpPr>
        <p:spPr>
          <a:xfrm>
            <a:off x="428228" y="851157"/>
            <a:ext cx="8251825" cy="5360432"/>
          </a:xfrm>
        </p:spPr>
        <p:txBody>
          <a:bodyPr>
            <a:normAutofit/>
          </a:bodyPr>
          <a:lstStyle>
            <a:lvl1pPr marL="0" indent="0">
              <a:buNone/>
              <a:defRPr sz="1800" b="0">
                <a:latin typeface="Arial" panose="020B0604020202020204" pitchFamily="34" charset="0"/>
                <a:cs typeface="Arial" panose="020B0604020202020204" pitchFamily="34" charset="0"/>
              </a:defRPr>
            </a:lvl1pPr>
          </a:lstStyle>
          <a:p>
            <a:pPr lvl="0"/>
            <a:endParaRPr lang="en-US" dirty="0"/>
          </a:p>
        </p:txBody>
      </p:sp>
      <p:sp>
        <p:nvSpPr>
          <p:cNvPr id="18" name="Shape 120">
            <a:extLst>
              <a:ext uri="{FF2B5EF4-FFF2-40B4-BE49-F238E27FC236}">
                <a16:creationId xmlns:a16="http://schemas.microsoft.com/office/drawing/2014/main" id="{C573DA6D-2725-41FD-9865-79A84F7B51F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6775537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30731" y="783544"/>
            <a:ext cx="2126062" cy="2131628"/>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301722670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32738" y="759644"/>
            <a:ext cx="2135649" cy="2141240"/>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2788464369"/>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50055" y="796828"/>
            <a:ext cx="2118043" cy="2123588"/>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1921847700"/>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38529" y="715268"/>
            <a:ext cx="2103938" cy="2109445"/>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53443815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Title - Center copy 1">
    <p:spTree>
      <p:nvGrpSpPr>
        <p:cNvPr id="1" name=""/>
        <p:cNvGrpSpPr/>
        <p:nvPr/>
      </p:nvGrpSpPr>
      <p:grpSpPr>
        <a:xfrm>
          <a:off x="0" y="0"/>
          <a:ext cx="0" cy="0"/>
          <a:chOff x="0" y="0"/>
          <a:chExt cx="0" cy="0"/>
        </a:xfrm>
      </p:grpSpPr>
      <p:sp>
        <p:nvSpPr>
          <p:cNvPr id="117" name="Shape 117"/>
          <p:cNvSpPr/>
          <p:nvPr/>
        </p:nvSpPr>
        <p:spPr>
          <a:xfrm>
            <a:off x="0" y="-642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250371" y="652975"/>
            <a:ext cx="8588830" cy="5560789"/>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256055892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8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77518624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3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D7E318E6-8261-4A35-835B-CDB785073499}"/>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43025020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6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D7E318E6-8261-4A35-835B-CDB785073499}"/>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109907625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4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CC5904"/>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B43F3959-0280-479A-AE20-7130ECC3890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066430171"/>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 Center copy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529683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edagogical Tools Slide">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70484"/>
            <a:ext cx="8932876" cy="469627"/>
          </a:xfrm>
          <a:prstGeom prst="rect">
            <a:avLst/>
          </a:prstGeom>
        </p:spPr>
        <p:txBody>
          <a:bodyPr>
            <a:normAutofit/>
          </a:bodyPr>
          <a:lstStyle>
            <a:lvl1pPr algn="l">
              <a:defRPr sz="2400" baseline="0">
                <a:solidFill>
                  <a:srgbClr val="FFFFFF"/>
                </a:solidFill>
                <a:latin typeface="Arial"/>
                <a:ea typeface="Arial"/>
                <a:cs typeface="Arial"/>
                <a:sym typeface="Arial"/>
              </a:defRPr>
            </a:lvl1pPr>
          </a:lstStyle>
          <a:p>
            <a:r>
              <a:rPr lang="en-US" dirty="0"/>
              <a:t>Pedagogical Tools to Consider in this Unit </a:t>
            </a:r>
            <a:endParaRPr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hasCustomPrompt="1"/>
          </p:nvPr>
        </p:nvSpPr>
        <p:spPr>
          <a:xfrm>
            <a:off x="363415" y="724620"/>
            <a:ext cx="8457135" cy="429818"/>
          </a:xfrm>
        </p:spPr>
        <p:txBody>
          <a:bodyPr>
            <a:normAutofit/>
          </a:bodyPr>
          <a:lstStyle>
            <a:lvl1pPr marL="0" indent="0">
              <a:buNone/>
              <a:defRPr sz="2000" b="1" baseline="0"/>
            </a:lvl1pPr>
          </a:lstStyle>
          <a:p>
            <a:pPr lvl="0"/>
            <a:r>
              <a:rPr lang="en-US" dirty="0"/>
              <a:t>Which Tools and MBER Essentials may arise in this unit?</a:t>
            </a:r>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8" name="Text Placeholder 19">
            <a:extLst>
              <a:ext uri="{FF2B5EF4-FFF2-40B4-BE49-F238E27FC236}">
                <a16:creationId xmlns:a16="http://schemas.microsoft.com/office/drawing/2014/main" id="{81FCD32C-DC7B-4724-92A0-0E6474627D67}"/>
              </a:ext>
            </a:extLst>
          </p:cNvPr>
          <p:cNvSpPr>
            <a:spLocks noGrp="1"/>
          </p:cNvSpPr>
          <p:nvPr>
            <p:ph type="body" sz="quarter" idx="13" hasCustomPrompt="1"/>
          </p:nvPr>
        </p:nvSpPr>
        <p:spPr>
          <a:xfrm>
            <a:off x="363415" y="5169300"/>
            <a:ext cx="8457135" cy="1072879"/>
          </a:xfrm>
        </p:spPr>
        <p:txBody>
          <a:bodyPr>
            <a:normAutofit/>
          </a:bodyPr>
          <a:lstStyle>
            <a:lvl1pPr marL="0" indent="0">
              <a:buNone/>
              <a:defRPr sz="1800" baseline="0"/>
            </a:lvl1pPr>
          </a:lstStyle>
          <a:p>
            <a:pPr lvl="0"/>
            <a:r>
              <a:rPr lang="en-US" dirty="0"/>
              <a:t>Be sure to check out the descriptions for these tools on the MBER Essentials webpage.</a:t>
            </a:r>
          </a:p>
          <a:p>
            <a:pPr lvl="0"/>
            <a:r>
              <a:rPr lang="en-US" dirty="0"/>
              <a:t>We’ve made ab attempt to indicated exactly where these tools might be most useful in the teacher notes and in the presenter notes directly beneath the slides.</a:t>
            </a:r>
          </a:p>
        </p:txBody>
      </p:sp>
      <p:sp>
        <p:nvSpPr>
          <p:cNvPr id="9" name="Text Placeholder 19">
            <a:extLst>
              <a:ext uri="{FF2B5EF4-FFF2-40B4-BE49-F238E27FC236}">
                <a16:creationId xmlns:a16="http://schemas.microsoft.com/office/drawing/2014/main" id="{81FCD32C-DC7B-4724-92A0-0E6474627D67}"/>
              </a:ext>
            </a:extLst>
          </p:cNvPr>
          <p:cNvSpPr>
            <a:spLocks noGrp="1"/>
          </p:cNvSpPr>
          <p:nvPr>
            <p:ph type="body" sz="quarter" idx="14"/>
          </p:nvPr>
        </p:nvSpPr>
        <p:spPr>
          <a:xfrm>
            <a:off x="363415" y="2344614"/>
            <a:ext cx="4227246" cy="2824686"/>
          </a:xfrm>
        </p:spPr>
        <p:txBody>
          <a:bodyPr>
            <a:normAutofit/>
          </a:bodyPr>
          <a:lstStyle>
            <a:lvl1pPr marL="0" indent="0">
              <a:buNone/>
              <a:defRPr sz="1800"/>
            </a:lvl1pPr>
          </a:lstStyle>
          <a:p>
            <a:pPr lvl="0"/>
            <a:endParaRPr lang="en-US" dirty="0"/>
          </a:p>
        </p:txBody>
      </p:sp>
      <p:sp>
        <p:nvSpPr>
          <p:cNvPr id="10" name="Text Placeholder 19">
            <a:extLst>
              <a:ext uri="{FF2B5EF4-FFF2-40B4-BE49-F238E27FC236}">
                <a16:creationId xmlns:a16="http://schemas.microsoft.com/office/drawing/2014/main" id="{81FCD32C-DC7B-4724-92A0-0E6474627D67}"/>
              </a:ext>
            </a:extLst>
          </p:cNvPr>
          <p:cNvSpPr>
            <a:spLocks noGrp="1"/>
          </p:cNvSpPr>
          <p:nvPr>
            <p:ph type="body" sz="quarter" idx="15"/>
          </p:nvPr>
        </p:nvSpPr>
        <p:spPr>
          <a:xfrm>
            <a:off x="4593304" y="2344614"/>
            <a:ext cx="4227246" cy="2824686"/>
          </a:xfrm>
        </p:spPr>
        <p:txBody>
          <a:bodyPr>
            <a:normAutofit/>
          </a:bodyPr>
          <a:lstStyle>
            <a:lvl1pPr marL="0" indent="0">
              <a:buNone/>
              <a:defRPr sz="1800"/>
            </a:lvl1pPr>
          </a:lstStyle>
          <a:p>
            <a:pPr lvl="0"/>
            <a:endParaRPr lang="en-US" dirty="0"/>
          </a:p>
        </p:txBody>
      </p:sp>
      <p:sp>
        <p:nvSpPr>
          <p:cNvPr id="11" name="Text Placeholder 19">
            <a:extLst>
              <a:ext uri="{FF2B5EF4-FFF2-40B4-BE49-F238E27FC236}">
                <a16:creationId xmlns:a16="http://schemas.microsoft.com/office/drawing/2014/main" id="{81FCD32C-DC7B-4724-92A0-0E6474627D67}"/>
              </a:ext>
            </a:extLst>
          </p:cNvPr>
          <p:cNvSpPr>
            <a:spLocks noGrp="1"/>
          </p:cNvSpPr>
          <p:nvPr>
            <p:ph type="body" sz="quarter" idx="16" hasCustomPrompt="1"/>
          </p:nvPr>
        </p:nvSpPr>
        <p:spPr>
          <a:xfrm>
            <a:off x="363415" y="1114279"/>
            <a:ext cx="8457135" cy="1230335"/>
          </a:xfrm>
        </p:spPr>
        <p:txBody>
          <a:bodyPr>
            <a:normAutofit/>
          </a:bodyPr>
          <a:lstStyle>
            <a:lvl1pPr marL="0" indent="0">
              <a:buNone/>
              <a:defRPr sz="1800" b="0" baseline="0"/>
            </a:lvl1pPr>
          </a:lstStyle>
          <a:p>
            <a:pPr lvl="0"/>
            <a:r>
              <a:rPr lang="en-US" dirty="0"/>
              <a:t>As usual, we invite you to utilize a number of the Tools on the MBER Essentials page on our website, including a handful of relevant FAQs.</a:t>
            </a:r>
          </a:p>
          <a:p>
            <a:pPr lvl="0"/>
            <a:r>
              <a:rPr lang="en-US" dirty="0"/>
              <a:t>In having carried out this unit, however, we have found the following tools particularly useful:</a:t>
            </a:r>
          </a:p>
          <a:p>
            <a:pPr lvl="0"/>
            <a:endParaRPr lang="en-US" dirty="0"/>
          </a:p>
        </p:txBody>
      </p:sp>
    </p:spTree>
    <p:extLst>
      <p:ext uri="{BB962C8B-B14F-4D97-AF65-F5344CB8AC3E}">
        <p14:creationId xmlns:p14="http://schemas.microsoft.com/office/powerpoint/2010/main" val="941544012"/>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3801005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0289617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7476719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2766001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94115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4188271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4902149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8040291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6300331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1968671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Model Overview">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63415" y="724619"/>
            <a:ext cx="8457135" cy="5414119"/>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Rectangle 2">
            <a:extLst>
              <a:ext uri="{FF2B5EF4-FFF2-40B4-BE49-F238E27FC236}">
                <a16:creationId xmlns:a16="http://schemas.microsoft.com/office/drawing/2014/main" id="{C63A828A-5CDF-4F64-B28A-96968520FA79}"/>
              </a:ext>
            </a:extLst>
          </p:cNvPr>
          <p:cNvSpPr/>
          <p:nvPr userDrawn="1"/>
        </p:nvSpPr>
        <p:spPr>
          <a:xfrm rot="1729199">
            <a:off x="922357" y="1233376"/>
            <a:ext cx="224813" cy="1126837"/>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44439764"/>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5/27/2022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297026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rmAutofit/>
          </a:bodyPr>
          <a:lstStyle>
            <a:lvl1pPr marL="457189" lvl="0" indent="-342892">
              <a:spcBef>
                <a:spcPts val="0"/>
              </a:spcBef>
              <a:spcAft>
                <a:spcPts val="0"/>
              </a:spcAft>
              <a:buSzPts val="18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86418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odel Overview">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14399"/>
            <a:ext cx="6078538" cy="1828799"/>
          </a:xfrm>
        </p:spPr>
        <p:txBody>
          <a:bodyPr>
            <a:normAutofit/>
          </a:bodyPr>
          <a:lstStyle>
            <a:lvl1pPr marL="0" indent="0">
              <a:spcBef>
                <a:spcPts val="0"/>
              </a:spcBef>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63415" y="2743198"/>
            <a:ext cx="8457135" cy="339554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a:extLst>
              <a:ext uri="{FF2B5EF4-FFF2-40B4-BE49-F238E27FC236}">
                <a16:creationId xmlns:a16="http://schemas.microsoft.com/office/drawing/2014/main" id="{8ABD0942-CA67-41B6-9BC4-A22CBAD86A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769" y="1066311"/>
            <a:ext cx="1658776" cy="1563687"/>
          </a:xfrm>
          <a:prstGeom prst="rect">
            <a:avLst/>
          </a:prstGeom>
        </p:spPr>
      </p:pic>
      <p:sp>
        <p:nvSpPr>
          <p:cNvPr id="3" name="Rectangle 2">
            <a:extLst>
              <a:ext uri="{FF2B5EF4-FFF2-40B4-BE49-F238E27FC236}">
                <a16:creationId xmlns:a16="http://schemas.microsoft.com/office/drawing/2014/main" id="{C63A828A-5CDF-4F64-B28A-96968520FA79}"/>
              </a:ext>
            </a:extLst>
          </p:cNvPr>
          <p:cNvSpPr/>
          <p:nvPr userDrawn="1"/>
        </p:nvSpPr>
        <p:spPr>
          <a:xfrm rot="1729199">
            <a:off x="922357" y="1233376"/>
            <a:ext cx="224813" cy="1126837"/>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181184437"/>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8538" y="736478"/>
            <a:ext cx="2202262" cy="2208028"/>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120331177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8539" y="771127"/>
            <a:ext cx="2141302" cy="2146907"/>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5" name="Shape 120">
            <a:extLst>
              <a:ext uri="{FF2B5EF4-FFF2-40B4-BE49-F238E27FC236}">
                <a16:creationId xmlns:a16="http://schemas.microsoft.com/office/drawing/2014/main" id="{BAA5A9FB-FC4C-418D-9282-CA36F7ECD945}"/>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428986243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6456" y="769619"/>
            <a:ext cx="2150832" cy="2156461"/>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7" name="Shape 120">
            <a:extLst>
              <a:ext uri="{FF2B5EF4-FFF2-40B4-BE49-F238E27FC236}">
                <a16:creationId xmlns:a16="http://schemas.microsoft.com/office/drawing/2014/main" id="{00458E86-9274-4486-BEB4-154DDD8A9C30}"/>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389337841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96158" y="797387"/>
            <a:ext cx="2126062" cy="2131628"/>
          </a:xfrm>
          <a:prstGeom prst="rect">
            <a:avLst/>
          </a:prstGeom>
        </p:spPr>
      </p:pic>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8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400">
                <a:latin typeface="Arial" panose="020B0604020202020204" pitchFamily="34" charset="0"/>
                <a:cs typeface="Arial" panose="020B0604020202020204" pitchFamily="34" charset="0"/>
              </a:defRPr>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1075844783"/>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image2.png"/>
          <p:cNvPicPr>
            <a:picLocks noChangeAspect="1"/>
          </p:cNvPicPr>
          <p:nvPr userDrawn="1"/>
        </p:nvPicPr>
        <p:blipFill>
          <a:blip r:embed="rId43">
            <a:extLst>
              <a:ext uri="{28A0092B-C50C-407E-A947-70E740481C1C}">
                <a14:useLocalDpi xmlns:a14="http://schemas.microsoft.com/office/drawing/2010/main" val="0"/>
              </a:ext>
            </a:extLst>
          </a:blip>
          <a:stretch>
            <a:fillRect/>
          </a:stretch>
        </p:blipFill>
        <p:spPr>
          <a:xfrm>
            <a:off x="8320149" y="6411195"/>
            <a:ext cx="733302" cy="344334"/>
          </a:xfrm>
          <a:prstGeom prst="rect">
            <a:avLst/>
          </a:prstGeom>
          <a:ln w="12700">
            <a:miter lim="400000"/>
          </a:ln>
        </p:spPr>
      </p:pic>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44">
            <a:extLst>
              <a:ext uri="{28A0092B-C50C-407E-A947-70E740481C1C}">
                <a14:useLocalDpi xmlns:a14="http://schemas.microsoft.com/office/drawing/2010/main" val="0"/>
              </a:ext>
            </a:extLst>
          </a:blip>
          <a:stretch>
            <a:fillRect/>
          </a:stretch>
        </p:blipFill>
        <p:spPr>
          <a:xfrm>
            <a:off x="142801" y="6521600"/>
            <a:ext cx="696007" cy="245260"/>
          </a:xfrm>
          <a:prstGeom prst="rect">
            <a:avLst/>
          </a:prstGeom>
          <a:ln w="12700">
            <a:miter lim="400000"/>
          </a:ln>
        </p:spPr>
      </p:pic>
    </p:spTree>
    <p:extLst>
      <p:ext uri="{BB962C8B-B14F-4D97-AF65-F5344CB8AC3E}">
        <p14:creationId xmlns:p14="http://schemas.microsoft.com/office/powerpoint/2010/main" val="282826026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716" r:id="rId3"/>
    <p:sldLayoutId id="2147483715" r:id="rId4"/>
    <p:sldLayoutId id="2147483714"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717" r:id="rId24"/>
    <p:sldLayoutId id="2147483698" r:id="rId25"/>
    <p:sldLayoutId id="2147483699" r:id="rId26"/>
    <p:sldLayoutId id="214748371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8" r:id="rId4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1.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31.xml"/><Relationship Id="rId5" Type="http://schemas.openxmlformats.org/officeDocument/2006/relationships/image" Target="../media/image14.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3" Type="http://schemas.openxmlformats.org/officeDocument/2006/relationships/image" Target="../media/image19.jpeg"/><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36.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 Id="rId14" Type="http://schemas.openxmlformats.org/officeDocument/2006/relationships/image" Target="../media/image31.jpeg"/></Relationships>
</file>

<file path=ppt/slides/_rels/slide16.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36.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 Id="rId14" Type="http://schemas.openxmlformats.org/officeDocument/2006/relationships/image" Target="../media/image19.jpeg"/></Relationships>
</file>

<file path=ppt/slides/_rels/slide17.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3" Type="http://schemas.openxmlformats.org/officeDocument/2006/relationships/image" Target="../media/image19.jpeg"/><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36.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5" Type="http://schemas.openxmlformats.org/officeDocument/2006/relationships/image" Target="../media/image32.pn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 Id="rId14" Type="http://schemas.openxmlformats.org/officeDocument/2006/relationships/image" Target="../media/image31.jpeg"/></Relationships>
</file>

<file path=ppt/slides/_rels/slide18.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36.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 Id="rId1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36.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 Id="rId1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1.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36.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 Id="rId14" Type="http://schemas.openxmlformats.org/officeDocument/2006/relationships/image" Target="../media/image19.jpeg"/></Relationships>
</file>

<file path=ppt/slides/_rels/slide25.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36.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5" Type="http://schemas.openxmlformats.org/officeDocument/2006/relationships/image" Target="../media/image32.pn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 Id="rId14"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31.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31.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3" Type="http://schemas.openxmlformats.org/officeDocument/2006/relationships/image" Target="../media/image19.jpeg"/><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36.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 Id="rId14" Type="http://schemas.openxmlformats.org/officeDocument/2006/relationships/image" Target="../media/image31.jpeg"/></Relationships>
</file>

<file path=ppt/slides/_rels/slide33.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jpeg"/><Relationship Id="rId3" Type="http://schemas.openxmlformats.org/officeDocument/2006/relationships/image" Target="../media/image34.pn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36.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5" Type="http://schemas.openxmlformats.org/officeDocument/2006/relationships/image" Target="../media/image31.jpeg"/><Relationship Id="rId10" Type="http://schemas.openxmlformats.org/officeDocument/2006/relationships/image" Target="../media/image26.jpeg"/><Relationship Id="rId4" Type="http://schemas.openxmlformats.org/officeDocument/2006/relationships/image" Target="../media/image19.jpeg"/><Relationship Id="rId9" Type="http://schemas.openxmlformats.org/officeDocument/2006/relationships/image" Target="../media/image25.jpeg"/><Relationship Id="rId14" Type="http://schemas.openxmlformats.org/officeDocument/2006/relationships/image" Target="../media/image30.jpeg"/></Relationships>
</file>

<file path=ppt/slides/_rels/slide34.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jpeg"/><Relationship Id="rId3" Type="http://schemas.openxmlformats.org/officeDocument/2006/relationships/image" Target="../media/image34.pn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notesSlide" Target="../notesSlides/notesSlide32.xml"/><Relationship Id="rId16" Type="http://schemas.openxmlformats.org/officeDocument/2006/relationships/image" Target="../media/image35.png"/><Relationship Id="rId1" Type="http://schemas.openxmlformats.org/officeDocument/2006/relationships/slideLayout" Target="../slideLayouts/slideLayout36.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5" Type="http://schemas.openxmlformats.org/officeDocument/2006/relationships/image" Target="../media/image31.jpeg"/><Relationship Id="rId10" Type="http://schemas.openxmlformats.org/officeDocument/2006/relationships/image" Target="../media/image26.jpeg"/><Relationship Id="rId4" Type="http://schemas.openxmlformats.org/officeDocument/2006/relationships/image" Target="../media/image19.jpeg"/><Relationship Id="rId9" Type="http://schemas.openxmlformats.org/officeDocument/2006/relationships/image" Target="../media/image25.jpeg"/><Relationship Id="rId14" Type="http://schemas.openxmlformats.org/officeDocument/2006/relationships/image" Target="../media/image30.jpeg"/></Relationships>
</file>

<file path=ppt/slides/_rels/slide35.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46.jpeg"/><Relationship Id="rId3" Type="http://schemas.openxmlformats.org/officeDocument/2006/relationships/image" Target="../media/image36.jpeg"/><Relationship Id="rId7" Type="http://schemas.openxmlformats.org/officeDocument/2006/relationships/image" Target="../media/image40.jpeg"/><Relationship Id="rId12" Type="http://schemas.openxmlformats.org/officeDocument/2006/relationships/image" Target="../media/image45.jpeg"/><Relationship Id="rId2" Type="http://schemas.openxmlformats.org/officeDocument/2006/relationships/notesSlide" Target="../notesSlides/notesSlide33.xml"/><Relationship Id="rId1" Type="http://schemas.openxmlformats.org/officeDocument/2006/relationships/slideLayout" Target="../slideLayouts/slideLayout36.xml"/><Relationship Id="rId6" Type="http://schemas.openxmlformats.org/officeDocument/2006/relationships/image" Target="../media/image39.jpeg"/><Relationship Id="rId11" Type="http://schemas.openxmlformats.org/officeDocument/2006/relationships/image" Target="../media/image44.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jpeg"/><Relationship Id="rId9" Type="http://schemas.openxmlformats.org/officeDocument/2006/relationships/image" Target="../media/image42.jpeg"/></Relationships>
</file>

<file path=ppt/slides/_rels/slide36.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47.jpeg"/><Relationship Id="rId7"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36.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3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jpeg"/><Relationship Id="rId7" Type="http://schemas.openxmlformats.org/officeDocument/2006/relationships/image" Target="../media/image57.png"/><Relationship Id="rId2" Type="http://schemas.openxmlformats.org/officeDocument/2006/relationships/notesSlide" Target="../notesSlides/notesSlide35.xml"/><Relationship Id="rId1" Type="http://schemas.openxmlformats.org/officeDocument/2006/relationships/slideLayout" Target="../slideLayouts/slideLayout36.xml"/><Relationship Id="rId6" Type="http://schemas.openxmlformats.org/officeDocument/2006/relationships/image" Target="../media/image56.png"/><Relationship Id="rId11" Type="http://schemas.openxmlformats.org/officeDocument/2006/relationships/image" Target="../media/image61.jpeg"/><Relationship Id="rId5" Type="http://schemas.openxmlformats.org/officeDocument/2006/relationships/image" Target="../media/image55.png"/><Relationship Id="rId10" Type="http://schemas.openxmlformats.org/officeDocument/2006/relationships/image" Target="../media/image60.jpeg"/><Relationship Id="rId4" Type="http://schemas.openxmlformats.org/officeDocument/2006/relationships/image" Target="../media/image54.png"/><Relationship Id="rId9" Type="http://schemas.openxmlformats.org/officeDocument/2006/relationships/image" Target="../media/image59.jpeg"/></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6.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7.xml"/><Relationship Id="rId1" Type="http://schemas.openxmlformats.org/officeDocument/2006/relationships/slideLayout" Target="../slideLayouts/slideLayout36.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9.xml"/><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0.xml"/><Relationship Id="rId1" Type="http://schemas.openxmlformats.org/officeDocument/2006/relationships/slideLayout" Target="../slideLayouts/slideLayout36.xml"/><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1.xml"/><Relationship Id="rId1" Type="http://schemas.openxmlformats.org/officeDocument/2006/relationships/slideLayout" Target="../slideLayouts/slideLayout36.xml"/><Relationship Id="rId5" Type="http://schemas.openxmlformats.org/officeDocument/2006/relationships/image" Target="../media/image65.png"/><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2.xml"/><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4.xml"/><Relationship Id="rId1" Type="http://schemas.openxmlformats.org/officeDocument/2006/relationships/slideLayout" Target="../slideLayouts/slideLayout35.xml"/><Relationship Id="rId5" Type="http://schemas.openxmlformats.org/officeDocument/2006/relationships/image" Target="../media/image69.jpeg"/><Relationship Id="rId4" Type="http://schemas.openxmlformats.org/officeDocument/2006/relationships/image" Target="../media/image68.jpeg"/></Relationships>
</file>

<file path=ppt/slides/_rels/slide4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5.xml"/><Relationship Id="rId1" Type="http://schemas.openxmlformats.org/officeDocument/2006/relationships/slideLayout" Target="../slideLayouts/slideLayout35.xml"/><Relationship Id="rId4" Type="http://schemas.openxmlformats.org/officeDocument/2006/relationships/image" Target="../media/image7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6.xml"/><Relationship Id="rId1" Type="http://schemas.openxmlformats.org/officeDocument/2006/relationships/slideLayout" Target="../slideLayouts/slideLayout35.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png"/></Relationships>
</file>

<file path=ppt/slides/_rels/slide51.xml.rels><?xml version="1.0" encoding="UTF-8" standalone="yes"?>
<Relationships xmlns="http://schemas.openxmlformats.org/package/2006/relationships"><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notesSlide" Target="../notesSlides/notesSlide47.xml"/><Relationship Id="rId1" Type="http://schemas.openxmlformats.org/officeDocument/2006/relationships/slideLayout" Target="../slideLayouts/slideLayout35.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5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8.xml"/><Relationship Id="rId1" Type="http://schemas.openxmlformats.org/officeDocument/2006/relationships/slideLayout" Target="../slideLayouts/slideLayout31.xml"/><Relationship Id="rId4" Type="http://schemas.openxmlformats.org/officeDocument/2006/relationships/image" Target="../media/image16.png"/></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9.xml"/><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82.jpeg"/><Relationship Id="rId7" Type="http://schemas.openxmlformats.org/officeDocument/2006/relationships/image" Target="../media/image86.jpeg"/><Relationship Id="rId12" Type="http://schemas.openxmlformats.org/officeDocument/2006/relationships/image" Target="../media/image91.jpeg"/><Relationship Id="rId2" Type="http://schemas.openxmlformats.org/officeDocument/2006/relationships/notesSlide" Target="../notesSlides/notesSlide50.xml"/><Relationship Id="rId1" Type="http://schemas.openxmlformats.org/officeDocument/2006/relationships/slideLayout" Target="../slideLayouts/slideLayout35.xml"/><Relationship Id="rId6" Type="http://schemas.openxmlformats.org/officeDocument/2006/relationships/image" Target="../media/image85.jpeg"/><Relationship Id="rId11" Type="http://schemas.openxmlformats.org/officeDocument/2006/relationships/image" Target="../media/image90.jpeg"/><Relationship Id="rId5" Type="http://schemas.openxmlformats.org/officeDocument/2006/relationships/image" Target="../media/image84.jpeg"/><Relationship Id="rId10" Type="http://schemas.openxmlformats.org/officeDocument/2006/relationships/image" Target="../media/image89.jpeg"/><Relationship Id="rId4" Type="http://schemas.openxmlformats.org/officeDocument/2006/relationships/image" Target="../media/image83.jpeg"/><Relationship Id="rId9" Type="http://schemas.openxmlformats.org/officeDocument/2006/relationships/image" Target="../media/image88.jpeg"/></Relationships>
</file>

<file path=ppt/slides/_rels/slide5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1.xml"/><Relationship Id="rId1" Type="http://schemas.openxmlformats.org/officeDocument/2006/relationships/slideLayout" Target="../slideLayouts/slideLayout35.xml"/><Relationship Id="rId4" Type="http://schemas.openxmlformats.org/officeDocument/2006/relationships/image" Target="../media/image93.jpeg"/></Relationships>
</file>

<file path=ppt/slides/_rels/slide5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2.xml"/><Relationship Id="rId1" Type="http://schemas.openxmlformats.org/officeDocument/2006/relationships/slideLayout" Target="../slideLayouts/slideLayout31.xml"/></Relationships>
</file>

<file path=ppt/slides/_rels/slide5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3.xml"/><Relationship Id="rId1" Type="http://schemas.openxmlformats.org/officeDocument/2006/relationships/slideLayout" Target="../slideLayouts/slideLayout31.xml"/><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1.xml"/></Relationships>
</file>

<file path=ppt/slides/_rels/slide62.xml.rels><?xml version="1.0" encoding="UTF-8" standalone="yes"?>
<Relationships xmlns="http://schemas.openxmlformats.org/package/2006/relationships"><Relationship Id="rId8" Type="http://schemas.openxmlformats.org/officeDocument/2006/relationships/image" Target="../media/image100.jpeg"/><Relationship Id="rId13" Type="http://schemas.openxmlformats.org/officeDocument/2006/relationships/image" Target="../media/image105.jpeg"/><Relationship Id="rId3" Type="http://schemas.openxmlformats.org/officeDocument/2006/relationships/image" Target="../media/image95.jpeg"/><Relationship Id="rId7" Type="http://schemas.openxmlformats.org/officeDocument/2006/relationships/image" Target="../media/image99.jpeg"/><Relationship Id="rId12" Type="http://schemas.openxmlformats.org/officeDocument/2006/relationships/image" Target="../media/image104.jpeg"/><Relationship Id="rId2" Type="http://schemas.openxmlformats.org/officeDocument/2006/relationships/notesSlide" Target="../notesSlides/notesSlide57.xml"/><Relationship Id="rId1" Type="http://schemas.openxmlformats.org/officeDocument/2006/relationships/slideLayout" Target="../slideLayouts/slideLayout31.xml"/><Relationship Id="rId6" Type="http://schemas.openxmlformats.org/officeDocument/2006/relationships/image" Target="../media/image98.jpeg"/><Relationship Id="rId11" Type="http://schemas.openxmlformats.org/officeDocument/2006/relationships/image" Target="../media/image103.jpeg"/><Relationship Id="rId5" Type="http://schemas.openxmlformats.org/officeDocument/2006/relationships/image" Target="../media/image97.jpeg"/><Relationship Id="rId10" Type="http://schemas.openxmlformats.org/officeDocument/2006/relationships/image" Target="../media/image102.jpg"/><Relationship Id="rId4" Type="http://schemas.openxmlformats.org/officeDocument/2006/relationships/image" Target="../media/image96.jpg"/><Relationship Id="rId9" Type="http://schemas.openxmlformats.org/officeDocument/2006/relationships/image" Target="../media/image101.jpeg"/><Relationship Id="rId14" Type="http://schemas.openxmlformats.org/officeDocument/2006/relationships/image" Target="../media/image16.png"/></Relationships>
</file>

<file path=ppt/slides/_rels/slide6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58.xml"/><Relationship Id="rId1" Type="http://schemas.openxmlformats.org/officeDocument/2006/relationships/slideLayout" Target="../slideLayouts/slideLayout31.xml"/><Relationship Id="rId5" Type="http://schemas.openxmlformats.org/officeDocument/2006/relationships/image" Target="../media/image16.png"/><Relationship Id="rId4" Type="http://schemas.openxmlformats.org/officeDocument/2006/relationships/image" Target="../media/image107.png"/></Relationships>
</file>

<file path=ppt/slides/_rels/slide64.xml.rels><?xml version="1.0" encoding="UTF-8" standalone="yes"?>
<Relationships xmlns="http://schemas.openxmlformats.org/package/2006/relationships"><Relationship Id="rId8" Type="http://schemas.openxmlformats.org/officeDocument/2006/relationships/image" Target="../media/image112.jpg"/><Relationship Id="rId3" Type="http://schemas.openxmlformats.org/officeDocument/2006/relationships/image" Target="../media/image107.png"/><Relationship Id="rId7" Type="http://schemas.openxmlformats.org/officeDocument/2006/relationships/image" Target="../media/image111.jpg"/><Relationship Id="rId2" Type="http://schemas.openxmlformats.org/officeDocument/2006/relationships/notesSlide" Target="../notesSlides/notesSlide59.xml"/><Relationship Id="rId1" Type="http://schemas.openxmlformats.org/officeDocument/2006/relationships/slideLayout" Target="../slideLayouts/slideLayout31.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 Id="rId9" Type="http://schemas.openxmlformats.org/officeDocument/2006/relationships/image" Target="../media/image113.jpg"/></Relationships>
</file>

<file path=ppt/slides/_rels/slide65.xml.rels><?xml version="1.0" encoding="UTF-8" standalone="yes"?>
<Relationships xmlns="http://schemas.openxmlformats.org/package/2006/relationships"><Relationship Id="rId3" Type="http://schemas.openxmlformats.org/officeDocument/2006/relationships/hyperlink" Target="https://www.youtube.com/watch?v=QdfGCscTMak" TargetMode="External"/><Relationship Id="rId7" Type="http://schemas.openxmlformats.org/officeDocument/2006/relationships/image" Target="../media/image116.jpeg"/><Relationship Id="rId2" Type="http://schemas.openxmlformats.org/officeDocument/2006/relationships/notesSlide" Target="../notesSlides/notesSlide60.xml"/><Relationship Id="rId1" Type="http://schemas.openxmlformats.org/officeDocument/2006/relationships/slideLayout" Target="../slideLayouts/slideLayout33.xml"/><Relationship Id="rId6" Type="http://schemas.openxmlformats.org/officeDocument/2006/relationships/image" Target="../media/image115.png"/><Relationship Id="rId5" Type="http://schemas.openxmlformats.org/officeDocument/2006/relationships/image" Target="../media/image114.jpg"/><Relationship Id="rId4" Type="http://schemas.openxmlformats.org/officeDocument/2006/relationships/image" Target="../media/image107.png"/></Relationships>
</file>

<file path=ppt/slides/_rels/slide66.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6.png"/><Relationship Id="rId2" Type="http://schemas.openxmlformats.org/officeDocument/2006/relationships/notesSlide" Target="../notesSlides/notesSlide61.xml"/><Relationship Id="rId1" Type="http://schemas.openxmlformats.org/officeDocument/2006/relationships/slideLayout" Target="../slideLayouts/slideLayout33.xml"/><Relationship Id="rId6" Type="http://schemas.openxmlformats.org/officeDocument/2006/relationships/image" Target="../media/image119.jpeg"/><Relationship Id="rId5" Type="http://schemas.openxmlformats.org/officeDocument/2006/relationships/image" Target="../media/image118.jpeg"/><Relationship Id="rId4" Type="http://schemas.openxmlformats.org/officeDocument/2006/relationships/image" Target="../media/image107.png"/></Relationships>
</file>

<file path=ppt/slides/_rels/slide67.xml.rels><?xml version="1.0" encoding="UTF-8" standalone="yes"?>
<Relationships xmlns="http://schemas.openxmlformats.org/package/2006/relationships"><Relationship Id="rId8" Type="http://schemas.openxmlformats.org/officeDocument/2006/relationships/image" Target="../media/image98.jpeg"/><Relationship Id="rId13" Type="http://schemas.openxmlformats.org/officeDocument/2006/relationships/image" Target="../media/image103.jpeg"/><Relationship Id="rId3" Type="http://schemas.openxmlformats.org/officeDocument/2006/relationships/image" Target="../media/image107.png"/><Relationship Id="rId7" Type="http://schemas.openxmlformats.org/officeDocument/2006/relationships/image" Target="../media/image97.jpeg"/><Relationship Id="rId12" Type="http://schemas.openxmlformats.org/officeDocument/2006/relationships/image" Target="../media/image102.jpg"/><Relationship Id="rId2" Type="http://schemas.openxmlformats.org/officeDocument/2006/relationships/notesSlide" Target="../notesSlides/notesSlide62.xml"/><Relationship Id="rId1" Type="http://schemas.openxmlformats.org/officeDocument/2006/relationships/slideLayout" Target="../slideLayouts/slideLayout33.xml"/><Relationship Id="rId6" Type="http://schemas.openxmlformats.org/officeDocument/2006/relationships/image" Target="../media/image96.jpg"/><Relationship Id="rId11" Type="http://schemas.openxmlformats.org/officeDocument/2006/relationships/image" Target="../media/image101.jpeg"/><Relationship Id="rId5" Type="http://schemas.openxmlformats.org/officeDocument/2006/relationships/image" Target="../media/image95.jpeg"/><Relationship Id="rId15" Type="http://schemas.openxmlformats.org/officeDocument/2006/relationships/image" Target="../media/image105.jpeg"/><Relationship Id="rId10" Type="http://schemas.openxmlformats.org/officeDocument/2006/relationships/image" Target="../media/image100.jpeg"/><Relationship Id="rId4" Type="http://schemas.openxmlformats.org/officeDocument/2006/relationships/image" Target="../media/image16.png"/><Relationship Id="rId9" Type="http://schemas.openxmlformats.org/officeDocument/2006/relationships/image" Target="../media/image99.jpeg"/><Relationship Id="rId14" Type="http://schemas.openxmlformats.org/officeDocument/2006/relationships/image" Target="../media/image104.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72.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66.xml"/><Relationship Id="rId1" Type="http://schemas.openxmlformats.org/officeDocument/2006/relationships/slideLayout" Target="../slideLayouts/slideLayout25.xml"/></Relationships>
</file>

<file path=ppt/slides/_rels/slide7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67.xml"/><Relationship Id="rId1" Type="http://schemas.openxmlformats.org/officeDocument/2006/relationships/slideLayout" Target="../slideLayouts/slideLayout25.xml"/></Relationships>
</file>

<file path=ppt/slides/_rels/slide7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68.xml"/><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a:off x="1742536" y="701124"/>
            <a:ext cx="5771072" cy="4975062"/>
          </a:xfrm>
          <a:prstGeom prst="triangle">
            <a:avLst/>
          </a:prstGeom>
          <a:solidFill>
            <a:srgbClr val="256800">
              <a:alpha val="50000"/>
            </a:srgbClr>
          </a:solidFill>
          <a:ln>
            <a:solidFill>
              <a:srgbClr val="654D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ctrTitle"/>
          </p:nvPr>
        </p:nvSpPr>
        <p:spPr>
          <a:xfrm>
            <a:off x="685800" y="1472703"/>
            <a:ext cx="7772400" cy="1470025"/>
          </a:xfrm>
        </p:spPr>
        <p:txBody>
          <a:bodyPr>
            <a:normAutofit/>
          </a:bodyPr>
          <a:lstStyle/>
          <a:p>
            <a:r>
              <a:rPr lang="en-US" sz="4000" dirty="0">
                <a:latin typeface="Arial" panose="020B0604020202020204" pitchFamily="34" charset="0"/>
                <a:cs typeface="Arial" panose="020B0604020202020204" pitchFamily="34" charset="0"/>
              </a:rPr>
              <a:t>Unity and Diversity Part 2</a:t>
            </a:r>
          </a:p>
        </p:txBody>
      </p:sp>
      <p:sp>
        <p:nvSpPr>
          <p:cNvPr id="5" name="Subtitle 4"/>
          <p:cNvSpPr>
            <a:spLocks noGrp="1"/>
          </p:cNvSpPr>
          <p:nvPr>
            <p:ph type="subTitle" idx="1"/>
          </p:nvPr>
        </p:nvSpPr>
        <p:spPr>
          <a:xfrm>
            <a:off x="355600" y="3285891"/>
            <a:ext cx="8474891" cy="1752600"/>
          </a:xfrm>
        </p:spPr>
        <p:txBody>
          <a:bodyPr>
            <a:normAutofit/>
          </a:bodyPr>
          <a:lstStyle/>
          <a:p>
            <a:r>
              <a:rPr lang="en-US" sz="2400" dirty="0">
                <a:solidFill>
                  <a:schemeClr val="tx1"/>
                </a:solidFill>
                <a:latin typeface="Arial" panose="020B0604020202020204" pitchFamily="34" charset="0"/>
                <a:cs typeface="Arial" panose="020B0604020202020204" pitchFamily="34" charset="0"/>
              </a:rPr>
              <a:t>How did there come to be </a:t>
            </a:r>
          </a:p>
          <a:p>
            <a:r>
              <a:rPr lang="en-US" sz="2400" dirty="0">
                <a:solidFill>
                  <a:schemeClr val="tx1"/>
                </a:solidFill>
                <a:latin typeface="Arial" panose="020B0604020202020204" pitchFamily="34" charset="0"/>
                <a:cs typeface="Arial" panose="020B0604020202020204" pitchFamily="34" charset="0"/>
              </a:rPr>
              <a:t>so many different kinds (species) of living things, </a:t>
            </a:r>
          </a:p>
          <a:p>
            <a:r>
              <a:rPr lang="en-US" sz="2400" dirty="0">
                <a:solidFill>
                  <a:schemeClr val="tx1"/>
                </a:solidFill>
                <a:latin typeface="Arial" panose="020B0604020202020204" pitchFamily="34" charset="0"/>
                <a:cs typeface="Arial" panose="020B0604020202020204" pitchFamily="34" charset="0"/>
              </a:rPr>
              <a:t>and why do they all have so much in common? </a:t>
            </a:r>
          </a:p>
        </p:txBody>
      </p:sp>
      <p:sp>
        <p:nvSpPr>
          <p:cNvPr id="8" name="Subtitle 4"/>
          <p:cNvSpPr txBox="1">
            <a:spLocks/>
          </p:cNvSpPr>
          <p:nvPr/>
        </p:nvSpPr>
        <p:spPr>
          <a:xfrm>
            <a:off x="3809810" y="5693936"/>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a:solidFill>
                  <a:srgbClr val="256800"/>
                </a:solidFill>
                <a:latin typeface="Arial" panose="020B0604020202020204" pitchFamily="34" charset="0"/>
                <a:cs typeface="Arial" panose="020B0604020202020204" pitchFamily="34" charset="0"/>
              </a:rPr>
              <a:t>Version May 2022</a:t>
            </a:r>
          </a:p>
        </p:txBody>
      </p:sp>
    </p:spTree>
    <p:extLst>
      <p:ext uri="{BB962C8B-B14F-4D97-AF65-F5344CB8AC3E}">
        <p14:creationId xmlns:p14="http://schemas.microsoft.com/office/powerpoint/2010/main" val="6497949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LS01 Overview Continued</a:t>
            </a:r>
          </a:p>
        </p:txBody>
      </p:sp>
      <p:sp>
        <p:nvSpPr>
          <p:cNvPr id="5" name="Text Placeholder 4"/>
          <p:cNvSpPr>
            <a:spLocks noGrp="1"/>
          </p:cNvSpPr>
          <p:nvPr>
            <p:ph type="body" sz="quarter" idx="10"/>
          </p:nvPr>
        </p:nvSpPr>
        <p:spPr>
          <a:xfrm>
            <a:off x="250371" y="652975"/>
            <a:ext cx="8588830" cy="5824025"/>
          </a:xfrm>
        </p:spPr>
        <p:txBody>
          <a:bodyPr/>
          <a:lstStyle/>
          <a:p>
            <a:r>
              <a:rPr lang="en-US" dirty="0"/>
              <a:t>We’re finally going to address the Big Driving Question. Instead of explicitly generating a new model for this unit, we encourage you to use Big Question as the title for a poster that will become the class’s space for exploring </a:t>
            </a:r>
            <a:r>
              <a:rPr lang="en-US" dirty="0" smtClean="0"/>
              <a:t>“the answer”. </a:t>
            </a:r>
            <a:r>
              <a:rPr lang="en-US" dirty="0"/>
              <a:t>The </a:t>
            </a:r>
            <a:r>
              <a:rPr lang="en-US" dirty="0" smtClean="0"/>
              <a:t>answer </a:t>
            </a:r>
            <a:r>
              <a:rPr lang="en-US" dirty="0"/>
              <a:t>may contain model ideas already present in the class, and it might also contain some new ideas or even synthesized ideas (from prior models or a synergy of older and newer ideas). Keep the Big Question at the center of the </a:t>
            </a:r>
            <a:r>
              <a:rPr lang="en-US" dirty="0" err="1" smtClean="0"/>
              <a:t>sensemaking</a:t>
            </a:r>
            <a:r>
              <a:rPr lang="en-US" dirty="0"/>
              <a:t> </a:t>
            </a:r>
            <a:r>
              <a:rPr lang="en-US" dirty="0" smtClean="0"/>
              <a:t>and leverage the phenomenon that inspired it—</a:t>
            </a:r>
            <a:r>
              <a:rPr lang="en-US" dirty="0"/>
              <a:t>-that all life has some things in common and that we also see incredible diversity where organisms seemingly "fit" their environments</a:t>
            </a:r>
            <a:r>
              <a:rPr lang="en-US" dirty="0" smtClean="0"/>
              <a:t>. (See intro section slide on the model earlier in this deck.)</a:t>
            </a:r>
            <a:endParaRPr lang="en-US" dirty="0"/>
          </a:p>
          <a:p>
            <a:r>
              <a:rPr lang="en-US" dirty="0"/>
              <a:t>The following models from prior units might be of particular import to students in this learning segment. If these models aren’t posted in your room, or if your students can’t think of any connections, you might choose to urge them in the direction of considering them. Of course, </a:t>
            </a:r>
            <a:r>
              <a:rPr lang="en-US" dirty="0" smtClean="0"/>
              <a:t>if they draw on other models, that’s great </a:t>
            </a:r>
            <a:r>
              <a:rPr lang="en-US" dirty="0"/>
              <a:t>too</a:t>
            </a:r>
            <a:r>
              <a:rPr lang="en-US" dirty="0" smtClean="0"/>
              <a:t>!</a:t>
            </a:r>
            <a:endParaRPr lang="en-US" dirty="0"/>
          </a:p>
          <a:p>
            <a:r>
              <a:rPr lang="en-US" b="1" dirty="0"/>
              <a:t>Natural Selection </a:t>
            </a:r>
            <a:r>
              <a:rPr lang="en-US" dirty="0"/>
              <a:t>– How do species change over time?</a:t>
            </a:r>
          </a:p>
          <a:p>
            <a:r>
              <a:rPr lang="en-US" b="1" dirty="0"/>
              <a:t>Meiosis, Genetics and DNA </a:t>
            </a:r>
            <a:r>
              <a:rPr lang="en-US" dirty="0"/>
              <a:t>– How are traits determined and passed down from parents to offspring?</a:t>
            </a:r>
          </a:p>
          <a:p>
            <a:r>
              <a:rPr lang="en-US" b="1" dirty="0"/>
              <a:t>Population Variation </a:t>
            </a:r>
            <a:r>
              <a:rPr lang="en-US" dirty="0"/>
              <a:t>– How are traits distributed in different </a:t>
            </a:r>
            <a:r>
              <a:rPr lang="en-US" dirty="0" smtClean="0"/>
              <a:t>populations over </a:t>
            </a:r>
            <a:r>
              <a:rPr lang="en-US" dirty="0"/>
              <a:t>time and </a:t>
            </a:r>
            <a:r>
              <a:rPr lang="en-US" dirty="0" smtClean="0"/>
              <a:t>geographic </a:t>
            </a:r>
            <a:r>
              <a:rPr lang="en-US" dirty="0"/>
              <a:t>space?</a:t>
            </a:r>
            <a:endParaRPr lang="en-US" b="1" dirty="0"/>
          </a:p>
          <a:p>
            <a:r>
              <a:rPr lang="en-US" b="1" dirty="0"/>
              <a:t>Speciation </a:t>
            </a:r>
            <a:r>
              <a:rPr lang="en-US" dirty="0"/>
              <a:t>– How do new species arise</a:t>
            </a:r>
            <a:r>
              <a:rPr lang="en-US" dirty="0" smtClean="0"/>
              <a:t>?</a:t>
            </a:r>
            <a:endParaRPr lang="en-US" dirty="0"/>
          </a:p>
          <a:p>
            <a:r>
              <a:rPr lang="en-US" dirty="0"/>
              <a:t>This </a:t>
            </a:r>
            <a:r>
              <a:rPr lang="en-US" dirty="0" smtClean="0"/>
              <a:t>first learning </a:t>
            </a:r>
            <a:r>
              <a:rPr lang="en-US" dirty="0"/>
              <a:t>segment asks students to hone in on the diversity portion of the Big </a:t>
            </a:r>
            <a:r>
              <a:rPr lang="en-US" dirty="0" smtClean="0"/>
              <a:t>Question. </a:t>
            </a:r>
            <a:r>
              <a:rPr lang="en-US" dirty="0"/>
              <a:t>From our Model for Speciation, we understand “how” biodiversity arises, but we also need to think about WHY there is so much biodiversity, which is a slightly different lens. We ask students to review the “how” piece first, hoping that will lay the ground for an explicit shift to talking about why. If students invoke Natural Selection in response to differing environments when talking about “how” new species arise, they will be implicitly (or explicitly) discussing the “ why”. </a:t>
            </a:r>
            <a:r>
              <a:rPr lang="en-US" dirty="0" smtClean="0"/>
              <a:t> We will explicitly address the “why” piece in the next learning segment.</a:t>
            </a:r>
          </a:p>
          <a:p>
            <a:endParaRPr lang="en-US" dirty="0">
              <a:solidFill>
                <a:srgbClr val="FF0000"/>
              </a:solidFill>
            </a:endParaRPr>
          </a:p>
          <a:p>
            <a:endParaRPr lang="en-US" dirty="0"/>
          </a:p>
        </p:txBody>
      </p:sp>
    </p:spTree>
    <p:extLst>
      <p:ext uri="{BB962C8B-B14F-4D97-AF65-F5344CB8AC3E}">
        <p14:creationId xmlns:p14="http://schemas.microsoft.com/office/powerpoint/2010/main" val="11487321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latin typeface="Arial" panose="020B0604020202020204" pitchFamily="34" charset="0"/>
                <a:cs typeface="Arial" panose="020B0604020202020204" pitchFamily="34" charset="0"/>
              </a:rPr>
              <a:t>Are we there yet?? </a:t>
            </a:r>
            <a:endParaRPr lang="en-US" dirty="0"/>
          </a:p>
        </p:txBody>
      </p:sp>
      <p:sp>
        <p:nvSpPr>
          <p:cNvPr id="3" name="Content Placeholder 2"/>
          <p:cNvSpPr>
            <a:spLocks noGrp="1"/>
          </p:cNvSpPr>
          <p:nvPr>
            <p:ph idx="1"/>
          </p:nvPr>
        </p:nvSpPr>
        <p:spPr>
          <a:xfrm>
            <a:off x="457200" y="1251857"/>
            <a:ext cx="8229600" cy="4525963"/>
          </a:xfrm>
        </p:spPr>
        <p:txBody>
          <a:bodyPr>
            <a:normAutofit lnSpcReduction="10000"/>
          </a:bodyPr>
          <a:lstStyle/>
          <a:p>
            <a:pPr marL="0" indent="0">
              <a:buNone/>
            </a:pPr>
            <a:r>
              <a:rPr lang="en-US" sz="2800" dirty="0">
                <a:latin typeface="Arial" panose="020B0604020202020204" pitchFamily="34" charset="0"/>
                <a:cs typeface="Arial" panose="020B0604020202020204" pitchFamily="34" charset="0"/>
              </a:rPr>
              <a:t>Now that we can explain how new species develop from existing species, do we have all the model ideas we need to answer our Big Huge Driving Question for the year? </a:t>
            </a:r>
          </a:p>
          <a:p>
            <a:pPr marL="0" indent="0">
              <a:lnSpc>
                <a:spcPct val="110000"/>
              </a:lnSpc>
              <a:buNone/>
            </a:pPr>
            <a:endParaRPr lang="en-US" sz="3600" dirty="0">
              <a:latin typeface="Arial" panose="020B0604020202020204" pitchFamily="34" charset="0"/>
              <a:cs typeface="Arial" panose="020B0604020202020204" pitchFamily="34" charset="0"/>
            </a:endParaRPr>
          </a:p>
          <a:p>
            <a:pPr marL="0" indent="0">
              <a:lnSpc>
                <a:spcPct val="110000"/>
              </a:lnSpc>
              <a:buNone/>
            </a:pPr>
            <a:r>
              <a:rPr lang="en-US" sz="3000" dirty="0">
                <a:solidFill>
                  <a:srgbClr val="00B0F0"/>
                </a:solidFill>
                <a:latin typeface="Arial" panose="020B0604020202020204" pitchFamily="34" charset="0"/>
                <a:cs typeface="Arial" panose="020B0604020202020204" pitchFamily="34" charset="0"/>
              </a:rPr>
              <a:t>[insert your BDQ here or use the one below.]</a:t>
            </a:r>
            <a:endParaRPr lang="en-US" sz="3600" dirty="0">
              <a:latin typeface="Arial" panose="020B0604020202020204" pitchFamily="34" charset="0"/>
              <a:cs typeface="Arial" panose="020B0604020202020204" pitchFamily="34" charset="0"/>
            </a:endParaRPr>
          </a:p>
          <a:p>
            <a:pPr marL="0" indent="0">
              <a:lnSpc>
                <a:spcPct val="110000"/>
              </a:lnSpc>
              <a:spcBef>
                <a:spcPts val="0"/>
              </a:spcBef>
              <a:buNone/>
            </a:pPr>
            <a:r>
              <a:rPr lang="en-US" sz="3000" i="1" dirty="0">
                <a:solidFill>
                  <a:schemeClr val="bg1">
                    <a:lumMod val="50000"/>
                  </a:schemeClr>
                </a:solidFill>
                <a:latin typeface="Arial" panose="020B0604020202020204" pitchFamily="34" charset="0"/>
                <a:cs typeface="Arial" panose="020B0604020202020204" pitchFamily="34" charset="0"/>
              </a:rPr>
              <a:t>“How did there come to be so many different kinds of living things on Earth, and why do they all have so much in common?” </a:t>
            </a:r>
          </a:p>
          <a:p>
            <a:pPr marL="0" indent="0" algn="ctr">
              <a:lnSpc>
                <a:spcPct val="110000"/>
              </a:lnSpc>
              <a:buNone/>
            </a:pPr>
            <a:endParaRPr lang="en-US" sz="2800" b="1" i="1" dirty="0">
              <a:solidFill>
                <a:srgbClr val="FF0000"/>
              </a:solidFill>
              <a:latin typeface="Cambria" pitchFamily="18" charset="0"/>
            </a:endParaRPr>
          </a:p>
        </p:txBody>
      </p:sp>
      <p:pic>
        <p:nvPicPr>
          <p:cNvPr id="4" name="Picture 3">
            <a:extLst>
              <a:ext uri="{FF2B5EF4-FFF2-40B4-BE49-F238E27FC236}">
                <a16:creationId xmlns:a16="http://schemas.microsoft.com/office/drawing/2014/main" id="{96677D1E-20B0-67E8-8914-F877C4C00D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364" y="5691981"/>
            <a:ext cx="680077" cy="685915"/>
          </a:xfrm>
          <a:prstGeom prst="rect">
            <a:avLst/>
          </a:prstGeom>
        </p:spPr>
      </p:pic>
      <p:sp>
        <p:nvSpPr>
          <p:cNvPr id="5" name="TextBox 4">
            <a:extLst>
              <a:ext uri="{FF2B5EF4-FFF2-40B4-BE49-F238E27FC236}">
                <a16:creationId xmlns:a16="http://schemas.microsoft.com/office/drawing/2014/main" id="{A8833184-B434-50AE-3B93-89A71798CAF0}"/>
              </a:ext>
            </a:extLst>
          </p:cNvPr>
          <p:cNvSpPr txBox="1"/>
          <p:nvPr/>
        </p:nvSpPr>
        <p:spPr>
          <a:xfrm>
            <a:off x="1683273" y="5619441"/>
            <a:ext cx="6509657" cy="830997"/>
          </a:xfrm>
          <a:prstGeom prst="rect">
            <a:avLst/>
          </a:prstGeom>
          <a:noFill/>
        </p:spPr>
        <p:txBody>
          <a:bodyPr wrap="square" rtlCol="0">
            <a:spAutoFit/>
          </a:bodyPr>
          <a:lstStyle/>
          <a:p>
            <a:r>
              <a:rPr lang="en-US" sz="2400" dirty="0">
                <a:solidFill>
                  <a:srgbClr val="256800"/>
                </a:solidFill>
                <a:latin typeface="Arial" panose="020B0604020202020204" pitchFamily="34" charset="0"/>
                <a:cs typeface="Arial" panose="020B0604020202020204" pitchFamily="34" charset="0"/>
              </a:rPr>
              <a:t>Please write this </a:t>
            </a:r>
            <a:r>
              <a:rPr lang="en-US" sz="2400" b="1" dirty="0">
                <a:solidFill>
                  <a:srgbClr val="256800"/>
                </a:solidFill>
                <a:latin typeface="Arial" panose="020B0604020202020204" pitchFamily="34" charset="0"/>
                <a:cs typeface="Arial" panose="020B0604020202020204" pitchFamily="34" charset="0"/>
              </a:rPr>
              <a:t>Big Driving Question </a:t>
            </a:r>
            <a:r>
              <a:rPr lang="en-US" sz="2400" dirty="0">
                <a:solidFill>
                  <a:srgbClr val="256800"/>
                </a:solidFill>
                <a:latin typeface="Arial" panose="020B0604020202020204" pitchFamily="34" charset="0"/>
                <a:cs typeface="Arial" panose="020B0604020202020204" pitchFamily="34" charset="0"/>
              </a:rPr>
              <a:t>at the top of your Doodle Sheet. </a:t>
            </a:r>
          </a:p>
        </p:txBody>
      </p:sp>
    </p:spTree>
    <p:extLst>
      <p:ext uri="{BB962C8B-B14F-4D97-AF65-F5344CB8AC3E}">
        <p14:creationId xmlns:p14="http://schemas.microsoft.com/office/powerpoint/2010/main" val="539490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600" y="415106"/>
            <a:ext cx="8200800" cy="2144909"/>
          </a:xfrm>
        </p:spPr>
        <p:txBody>
          <a:bodyPr>
            <a:normAutofit/>
          </a:bodyPr>
          <a:lstStyle/>
          <a:p>
            <a:pPr>
              <a:lnSpc>
                <a:spcPct val="110000"/>
              </a:lnSpc>
              <a:spcBef>
                <a:spcPts val="0"/>
              </a:spcBef>
              <a:buNone/>
            </a:pPr>
            <a:r>
              <a:rPr lang="en-US" sz="2600" dirty="0">
                <a:latin typeface="Arial" panose="020B0604020202020204" pitchFamily="34" charset="0"/>
                <a:cs typeface="Arial" panose="020B0604020202020204" pitchFamily="34" charset="0"/>
              </a:rPr>
              <a:t>Let’s tackle one part of this at a time:</a:t>
            </a:r>
          </a:p>
          <a:p>
            <a:pPr>
              <a:lnSpc>
                <a:spcPct val="110000"/>
              </a:lnSpc>
              <a:spcBef>
                <a:spcPts val="0"/>
              </a:spcBef>
              <a:buNone/>
            </a:pPr>
            <a:endParaRPr lang="en-US" sz="2600" dirty="0">
              <a:latin typeface="Arial" panose="020B0604020202020204" pitchFamily="34" charset="0"/>
              <a:cs typeface="Arial" panose="020B0604020202020204" pitchFamily="34" charset="0"/>
            </a:endParaRPr>
          </a:p>
          <a:p>
            <a:pPr>
              <a:lnSpc>
                <a:spcPct val="110000"/>
              </a:lnSpc>
              <a:spcBef>
                <a:spcPts val="0"/>
              </a:spcBef>
              <a:buNone/>
            </a:pPr>
            <a:r>
              <a:rPr lang="en-US" sz="3000" dirty="0">
                <a:solidFill>
                  <a:srgbClr val="C00000"/>
                </a:solidFill>
                <a:latin typeface="Arial" panose="020B0604020202020204" pitchFamily="34" charset="0"/>
                <a:cs typeface="Arial" panose="020B0604020202020204" pitchFamily="34" charset="0"/>
              </a:rPr>
              <a:t>“How did there come to be so many different </a:t>
            </a:r>
            <a:r>
              <a:rPr lang="en-US" sz="3000" strike="sngStrike" dirty="0">
                <a:solidFill>
                  <a:srgbClr val="C00000"/>
                </a:solidFill>
                <a:latin typeface="Arial" panose="020B0604020202020204" pitchFamily="34" charset="0"/>
                <a:cs typeface="Arial" panose="020B0604020202020204" pitchFamily="34" charset="0"/>
              </a:rPr>
              <a:t>kinds</a:t>
            </a:r>
            <a:r>
              <a:rPr lang="en-US" sz="3000" dirty="0">
                <a:solidFill>
                  <a:srgbClr val="C00000"/>
                </a:solidFill>
                <a:latin typeface="Arial" panose="020B0604020202020204" pitchFamily="34" charset="0"/>
                <a:cs typeface="Arial" panose="020B0604020202020204" pitchFamily="34" charset="0"/>
              </a:rPr>
              <a:t> species of living things?”</a:t>
            </a:r>
            <a:endParaRPr lang="en-US" sz="2800" b="1" i="1" dirty="0">
              <a:solidFill>
                <a:srgbClr val="FF0000"/>
              </a:solidFill>
              <a:latin typeface="Cambria" pitchFamily="18" charset="0"/>
            </a:endParaRPr>
          </a:p>
        </p:txBody>
      </p:sp>
      <p:sp>
        <p:nvSpPr>
          <p:cNvPr id="5" name="TextBox 4"/>
          <p:cNvSpPr txBox="1"/>
          <p:nvPr/>
        </p:nvSpPr>
        <p:spPr>
          <a:xfrm>
            <a:off x="2403566" y="2772000"/>
            <a:ext cx="5790034" cy="3216265"/>
          </a:xfrm>
          <a:prstGeom prst="rect">
            <a:avLst/>
          </a:prstGeom>
          <a:noFill/>
        </p:spPr>
        <p:txBody>
          <a:bodyPr wrap="square" rtlCol="0">
            <a:spAutoFit/>
          </a:bodyPr>
          <a:lstStyle/>
          <a:p>
            <a:pPr marL="0" lvl="1">
              <a:spcAft>
                <a:spcPts val="1800"/>
              </a:spcAft>
            </a:pPr>
            <a:r>
              <a:rPr lang="en-US" sz="2800" dirty="0">
                <a:latin typeface="Arial" panose="020B0604020202020204" pitchFamily="34" charset="0"/>
                <a:cs typeface="Arial" panose="020B0604020202020204" pitchFamily="34" charset="0"/>
              </a:rPr>
              <a:t>What model or models have we developed that can help us explain this?</a:t>
            </a:r>
          </a:p>
          <a:p>
            <a:pPr marL="0" lvl="1">
              <a:spcAft>
                <a:spcPts val="1800"/>
              </a:spcAft>
            </a:pPr>
            <a:endParaRPr lang="en-US" sz="2800" dirty="0">
              <a:latin typeface="Arial" panose="020B0604020202020204" pitchFamily="34" charset="0"/>
              <a:cs typeface="Arial" panose="020B0604020202020204" pitchFamily="34" charset="0"/>
            </a:endParaRPr>
          </a:p>
          <a:p>
            <a:pPr marL="0" lvl="1">
              <a:spcAft>
                <a:spcPts val="1800"/>
              </a:spcAft>
            </a:pPr>
            <a:r>
              <a:rPr lang="en-US" sz="2800" dirty="0">
                <a:solidFill>
                  <a:srgbClr val="256800"/>
                </a:solidFill>
                <a:latin typeface="Arial" panose="020B0604020202020204" pitchFamily="34" charset="0"/>
                <a:cs typeface="Arial" panose="020B0604020202020204" pitchFamily="34" charset="0"/>
              </a:rPr>
              <a:t>Write your ideas in </a:t>
            </a:r>
            <a:r>
              <a:rPr lang="en-US" sz="2800" b="1" dirty="0">
                <a:solidFill>
                  <a:srgbClr val="256800"/>
                </a:solidFill>
                <a:latin typeface="Arial" panose="020B0604020202020204" pitchFamily="34" charset="0"/>
                <a:cs typeface="Arial" panose="020B0604020202020204" pitchFamily="34" charset="0"/>
              </a:rPr>
              <a:t>Doodle Box A</a:t>
            </a:r>
            <a:r>
              <a:rPr lang="en-US" sz="2800" dirty="0">
                <a:solidFill>
                  <a:srgbClr val="256800"/>
                </a:solidFill>
                <a:latin typeface="Arial" panose="020B0604020202020204" pitchFamily="34" charset="0"/>
                <a:cs typeface="Arial" panose="020B0604020202020204" pitchFamily="34" charset="0"/>
              </a:rPr>
              <a:t>.</a:t>
            </a:r>
          </a:p>
          <a:p>
            <a:endParaRPr lang="en-US" dirty="0"/>
          </a:p>
        </p:txBody>
      </p:sp>
      <p:pic>
        <p:nvPicPr>
          <p:cNvPr id="8" name="Picture 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98137" y="2619600"/>
            <a:ext cx="916088" cy="93078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148" y="4819711"/>
            <a:ext cx="680077" cy="685915"/>
          </a:xfrm>
          <a:prstGeom prst="rect">
            <a:avLst/>
          </a:prstGeom>
        </p:spPr>
      </p:pic>
    </p:spTree>
    <p:extLst>
      <p:ext uri="{BB962C8B-B14F-4D97-AF65-F5344CB8AC3E}">
        <p14:creationId xmlns:p14="http://schemas.microsoft.com/office/powerpoint/2010/main" val="2818878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ED1542-623F-0D68-8B32-FC1AAC6C0E0D}"/>
              </a:ext>
            </a:extLst>
          </p:cNvPr>
          <p:cNvSpPr>
            <a:spLocks noGrp="1"/>
          </p:cNvSpPr>
          <p:nvPr>
            <p:ph idx="1"/>
          </p:nvPr>
        </p:nvSpPr>
        <p:spPr>
          <a:xfrm>
            <a:off x="196923" y="237116"/>
            <a:ext cx="8686799" cy="2900910"/>
          </a:xfrm>
        </p:spPr>
        <p:txBody>
          <a:bodyPr>
            <a:noAutofit/>
          </a:bodyPr>
          <a:lstStyle/>
          <a:p>
            <a:pPr marL="0" indent="0">
              <a:buNone/>
            </a:pPr>
            <a:r>
              <a:rPr lang="en-US" sz="2400" dirty="0">
                <a:latin typeface="Arial" panose="020B0604020202020204" pitchFamily="34" charset="0"/>
                <a:cs typeface="Arial" panose="020B0604020202020204" pitchFamily="34" charset="0"/>
              </a:rPr>
              <a:t>One Model that came to mind is our Speciation Model. </a:t>
            </a:r>
            <a:endParaRPr lang="en-US" sz="2400" dirty="0" smtClean="0">
              <a:latin typeface="Arial" panose="020B0604020202020204" pitchFamily="34" charset="0"/>
              <a:cs typeface="Arial" panose="020B0604020202020204" pitchFamily="34" charset="0"/>
            </a:endParaRPr>
          </a:p>
          <a:p>
            <a:pPr marL="0" indent="0">
              <a:buNone/>
            </a:pPr>
            <a:r>
              <a:rPr lang="en-US" sz="2400" i="1" dirty="0" smtClean="0">
                <a:latin typeface="Arial" panose="020B0604020202020204" pitchFamily="34" charset="0"/>
                <a:cs typeface="Arial" panose="020B0604020202020204" pitchFamily="34" charset="0"/>
              </a:rPr>
              <a:t>Let’s </a:t>
            </a:r>
            <a:r>
              <a:rPr lang="en-US" sz="2400" i="1" dirty="0">
                <a:latin typeface="Arial" panose="020B0604020202020204" pitchFamily="34" charset="0"/>
                <a:cs typeface="Arial" panose="020B0604020202020204" pitchFamily="34" charset="0"/>
              </a:rPr>
              <a:t>review</a:t>
            </a:r>
            <a:r>
              <a:rPr lang="en-US" sz="2400" i="1" dirty="0" smtClean="0">
                <a:latin typeface="Arial" panose="020B0604020202020204" pitchFamily="34" charset="0"/>
                <a:cs typeface="Arial" panose="020B0604020202020204" pitchFamily="34" charset="0"/>
              </a:rPr>
              <a:t>:</a:t>
            </a:r>
          </a:p>
          <a:p>
            <a:pPr marL="514350" indent="-514350">
              <a:buFont typeface="+mj-lt"/>
              <a:buAutoNum type="arabicPeriod"/>
            </a:pPr>
            <a:r>
              <a:rPr lang="en-US" sz="2400" dirty="0" smtClean="0">
                <a:latin typeface="Arial" panose="020B0604020202020204" pitchFamily="34" charset="0"/>
                <a:cs typeface="Arial" panose="020B0604020202020204" pitchFamily="34" charset="0"/>
              </a:rPr>
              <a:t>For </a:t>
            </a:r>
            <a:r>
              <a:rPr lang="en-US" sz="2400" dirty="0">
                <a:latin typeface="Arial" panose="020B0604020202020204" pitchFamily="34" charset="0"/>
                <a:cs typeface="Arial" panose="020B0604020202020204" pitchFamily="34" charset="0"/>
              </a:rPr>
              <a:t>a new species to form, an existing species separates into two (or more) groups.</a:t>
            </a:r>
          </a:p>
          <a:p>
            <a:pPr marL="514350" indent="-514350">
              <a:buFont typeface="+mj-lt"/>
              <a:buAutoNum type="arabicPeriod"/>
            </a:pPr>
            <a:r>
              <a:rPr lang="en-US" sz="2400" dirty="0">
                <a:latin typeface="Arial" panose="020B0604020202020204" pitchFamily="34" charset="0"/>
                <a:cs typeface="Arial" panose="020B0604020202020204" pitchFamily="34" charset="0"/>
              </a:rPr>
              <a:t>These groups will change (evolve) differently over time in their different environments.</a:t>
            </a:r>
          </a:p>
          <a:p>
            <a:pPr marL="514350" indent="-514350">
              <a:buFont typeface="+mj-lt"/>
              <a:buAutoNum type="arabicPeriod"/>
            </a:pPr>
            <a:r>
              <a:rPr lang="en-US" sz="2400" dirty="0">
                <a:latin typeface="Arial" panose="020B0604020202020204" pitchFamily="34" charset="0"/>
                <a:cs typeface="Arial" panose="020B0604020202020204" pitchFamily="34" charset="0"/>
              </a:rPr>
              <a:t>When the changes are such that members of the groups can no longer mate and produce fertile offspring (in other words, they are reproductively isolated), they are separate species.</a:t>
            </a:r>
          </a:p>
        </p:txBody>
      </p:sp>
      <p:sp>
        <p:nvSpPr>
          <p:cNvPr id="4" name="TextBox 3">
            <a:extLst>
              <a:ext uri="{FF2B5EF4-FFF2-40B4-BE49-F238E27FC236}">
                <a16:creationId xmlns:a16="http://schemas.microsoft.com/office/drawing/2014/main" id="{46299E94-4765-4F32-7826-49D5D80E53A6}"/>
              </a:ext>
            </a:extLst>
          </p:cNvPr>
          <p:cNvSpPr txBox="1"/>
          <p:nvPr/>
        </p:nvSpPr>
        <p:spPr>
          <a:xfrm>
            <a:off x="900223" y="4322111"/>
            <a:ext cx="8081618" cy="2215991"/>
          </a:xfrm>
          <a:prstGeom prst="rect">
            <a:avLst/>
          </a:prstGeom>
          <a:noFill/>
        </p:spPr>
        <p:txBody>
          <a:bodyPr wrap="square" rtlCol="0">
            <a:spAutoFit/>
          </a:bodyPr>
          <a:lstStyle/>
          <a:p>
            <a:r>
              <a:rPr lang="en-US" sz="2200" i="1" dirty="0">
                <a:solidFill>
                  <a:srgbClr val="256800"/>
                </a:solidFill>
                <a:latin typeface="Arial" panose="020B0604020202020204" pitchFamily="34" charset="0"/>
                <a:cs typeface="Arial" panose="020B0604020202020204" pitchFamily="34" charset="0"/>
              </a:rPr>
              <a:t>These model ideas explain </a:t>
            </a:r>
            <a:r>
              <a:rPr lang="en-US" sz="2200" i="1" u="sng" dirty="0">
                <a:solidFill>
                  <a:srgbClr val="256800"/>
                </a:solidFill>
                <a:latin typeface="Arial" panose="020B0604020202020204" pitchFamily="34" charset="0"/>
                <a:cs typeface="Arial" panose="020B0604020202020204" pitchFamily="34" charset="0"/>
              </a:rPr>
              <a:t>how</a:t>
            </a:r>
            <a:r>
              <a:rPr lang="en-US" sz="2200" i="1" dirty="0">
                <a:solidFill>
                  <a:srgbClr val="256800"/>
                </a:solidFill>
                <a:latin typeface="Arial" panose="020B0604020202020204" pitchFamily="34" charset="0"/>
                <a:cs typeface="Arial" panose="020B0604020202020204" pitchFamily="34" charset="0"/>
              </a:rPr>
              <a:t> new species form from existing species, but do they also give us a clue as to </a:t>
            </a:r>
            <a:r>
              <a:rPr lang="en-US" sz="2200" i="1" u="sng" dirty="0">
                <a:solidFill>
                  <a:srgbClr val="256800"/>
                </a:solidFill>
                <a:latin typeface="Arial" panose="020B0604020202020204" pitchFamily="34" charset="0"/>
                <a:cs typeface="Arial" panose="020B0604020202020204" pitchFamily="34" charset="0"/>
              </a:rPr>
              <a:t>why there are so many DIFFERENT kinds of organisms</a:t>
            </a:r>
            <a:r>
              <a:rPr lang="en-US" sz="2200" i="1" dirty="0">
                <a:solidFill>
                  <a:srgbClr val="256800"/>
                </a:solidFill>
                <a:latin typeface="Arial" panose="020B0604020202020204" pitchFamily="34" charset="0"/>
                <a:cs typeface="Arial" panose="020B0604020202020204" pitchFamily="34" charset="0"/>
              </a:rPr>
              <a:t> (aka species) on Earth? </a:t>
            </a:r>
          </a:p>
          <a:p>
            <a:endParaRPr lang="en-US" sz="2400" i="1" dirty="0">
              <a:latin typeface="Arial" panose="020B0604020202020204" pitchFamily="34" charset="0"/>
              <a:cs typeface="Arial" panose="020B0604020202020204" pitchFamily="34" charset="0"/>
            </a:endParaRPr>
          </a:p>
          <a:p>
            <a:r>
              <a:rPr lang="en-US" sz="2400" b="1" i="1" dirty="0">
                <a:solidFill>
                  <a:srgbClr val="256800"/>
                </a:solidFill>
                <a:latin typeface="Arial" panose="020B0604020202020204" pitchFamily="34" charset="0"/>
                <a:cs typeface="Arial" panose="020B0604020202020204" pitchFamily="34" charset="0"/>
              </a:rPr>
              <a:t>In Doodle Box B</a:t>
            </a:r>
            <a:r>
              <a:rPr lang="en-US" sz="2400" i="1" dirty="0">
                <a:solidFill>
                  <a:srgbClr val="256800"/>
                </a:solidFill>
                <a:latin typeface="Arial" panose="020B0604020202020204" pitchFamily="34" charset="0"/>
                <a:cs typeface="Arial" panose="020B0604020202020204" pitchFamily="34" charset="0"/>
              </a:rPr>
              <a:t>, explain your thinking and tell which model idea(s) are relevant.</a:t>
            </a:r>
          </a:p>
        </p:txBody>
      </p:sp>
      <p:pic>
        <p:nvPicPr>
          <p:cNvPr id="5" name="Picture 4">
            <a:extLst>
              <a:ext uri="{FF2B5EF4-FFF2-40B4-BE49-F238E27FC236}">
                <a16:creationId xmlns:a16="http://schemas.microsoft.com/office/drawing/2014/main" id="{06B16184-0C0C-85F7-BD17-4208E85C0AC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72526" y="5727405"/>
            <a:ext cx="527697" cy="532227"/>
          </a:xfrm>
          <a:prstGeom prst="rect">
            <a:avLst/>
          </a:prstGeom>
        </p:spPr>
      </p:pic>
      <p:pic>
        <p:nvPicPr>
          <p:cNvPr id="6" name="Picture 5">
            <a:extLst>
              <a:ext uri="{FF2B5EF4-FFF2-40B4-BE49-F238E27FC236}">
                <a16:creationId xmlns:a16="http://schemas.microsoft.com/office/drawing/2014/main" id="{8858C7EF-31E1-5C25-EE25-6310371EFDD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12642" y="4322111"/>
            <a:ext cx="577508" cy="586773"/>
          </a:xfrm>
          <a:prstGeom prst="rect">
            <a:avLst/>
          </a:prstGeom>
        </p:spPr>
      </p:pic>
    </p:spTree>
    <p:extLst>
      <p:ext uri="{BB962C8B-B14F-4D97-AF65-F5344CB8AC3E}">
        <p14:creationId xmlns:p14="http://schemas.microsoft.com/office/powerpoint/2010/main" val="3671945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310305" y="421471"/>
            <a:ext cx="5469422" cy="4524315"/>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Let’s see if this makes sense with what we know about the Galapagos finches.</a:t>
            </a:r>
          </a:p>
          <a:p>
            <a:endParaRPr lang="en-US" sz="24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We said that the 17+ different species of finches found only in the Galapagos all descended from a common ancestral finch that came from the mainland.</a:t>
            </a: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We identified some reasons that original species might have split into two or more groups. </a:t>
            </a:r>
          </a:p>
        </p:txBody>
      </p:sp>
      <p:grpSp>
        <p:nvGrpSpPr>
          <p:cNvPr id="45" name="Group 44"/>
          <p:cNvGrpSpPr/>
          <p:nvPr/>
        </p:nvGrpSpPr>
        <p:grpSpPr>
          <a:xfrm>
            <a:off x="475051" y="852141"/>
            <a:ext cx="3242124" cy="1561597"/>
            <a:chOff x="205086" y="2149718"/>
            <a:chExt cx="3242124" cy="1561597"/>
          </a:xfrm>
        </p:grpSpPr>
        <p:pic>
          <p:nvPicPr>
            <p:cNvPr id="7" name="Picture 6"/>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flipH="1">
              <a:off x="510900" y="2318181"/>
              <a:ext cx="925486" cy="592506"/>
            </a:xfrm>
            <a:prstGeom prst="rect">
              <a:avLst/>
            </a:prstGeom>
          </p:spPr>
        </p:pic>
        <p:sp>
          <p:nvSpPr>
            <p:cNvPr id="9" name="TextBox 8"/>
            <p:cNvSpPr txBox="1"/>
            <p:nvPr/>
          </p:nvSpPr>
          <p:spPr>
            <a:xfrm>
              <a:off x="205086" y="3126540"/>
              <a:ext cx="2587083" cy="584775"/>
            </a:xfrm>
            <a:prstGeom prst="rect">
              <a:avLst/>
            </a:prstGeom>
            <a:noFill/>
          </p:spPr>
          <p:txBody>
            <a:bodyPr wrap="square" rtlCol="0">
              <a:spAutoFit/>
            </a:bodyPr>
            <a:lstStyle/>
            <a:p>
              <a:r>
                <a:rPr lang="en-US" sz="1600" dirty="0"/>
                <a:t>Common Ancestor Finch</a:t>
              </a:r>
            </a:p>
            <a:p>
              <a:r>
                <a:rPr lang="en-US" sz="1600" dirty="0"/>
                <a:t>(from the mainland)</a:t>
              </a:r>
            </a:p>
          </p:txBody>
        </p:sp>
        <p:cxnSp>
          <p:nvCxnSpPr>
            <p:cNvPr id="37" name="Straight Connector 36"/>
            <p:cNvCxnSpPr/>
            <p:nvPr/>
          </p:nvCxnSpPr>
          <p:spPr>
            <a:xfrm>
              <a:off x="1566750" y="2755683"/>
              <a:ext cx="626703" cy="1"/>
            </a:xfrm>
            <a:prstGeom prst="line">
              <a:avLst/>
            </a:prstGeom>
            <a:ln w="57150"/>
          </p:spPr>
          <p:style>
            <a:lnRef idx="2">
              <a:schemeClr val="dk1"/>
            </a:lnRef>
            <a:fillRef idx="0">
              <a:schemeClr val="dk1"/>
            </a:fillRef>
            <a:effectRef idx="1">
              <a:schemeClr val="dk1"/>
            </a:effectRef>
            <a:fontRef idx="minor">
              <a:schemeClr val="tx1"/>
            </a:fontRef>
          </p:style>
        </p:cxnSp>
        <p:cxnSp>
          <p:nvCxnSpPr>
            <p:cNvPr id="38" name="Straight Connector 37"/>
            <p:cNvCxnSpPr/>
            <p:nvPr/>
          </p:nvCxnSpPr>
          <p:spPr>
            <a:xfrm>
              <a:off x="1952948" y="3376434"/>
              <a:ext cx="1471961" cy="0"/>
            </a:xfrm>
            <a:prstGeom prst="line">
              <a:avLst/>
            </a:prstGeom>
            <a:ln w="57150"/>
            <a:scene3d>
              <a:camera prst="orthographicFront">
                <a:rot lat="0" lon="0" rev="18300000"/>
              </a:camera>
              <a:lightRig rig="threePt" dir="t"/>
            </a:scene3d>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a:off x="1975249" y="2149718"/>
              <a:ext cx="1471961" cy="0"/>
            </a:xfrm>
            <a:prstGeom prst="line">
              <a:avLst/>
            </a:prstGeom>
            <a:ln w="57150"/>
            <a:scene3d>
              <a:camera prst="orthographicFront">
                <a:rot lat="0" lon="0" rev="3300000"/>
              </a:camera>
              <a:lightRig rig="threePt" dir="t"/>
            </a:scene3d>
          </p:spPr>
          <p:style>
            <a:lnRef idx="2">
              <a:schemeClr val="dk1"/>
            </a:lnRef>
            <a:fillRef idx="0">
              <a:schemeClr val="dk1"/>
            </a:fillRef>
            <a:effectRef idx="1">
              <a:schemeClr val="dk1"/>
            </a:effectRef>
            <a:fontRef idx="minor">
              <a:schemeClr val="tx1"/>
            </a:fontRef>
          </p:style>
        </p:cxnSp>
        <p:sp>
          <p:nvSpPr>
            <p:cNvPr id="2" name="Oval 1"/>
            <p:cNvSpPr/>
            <p:nvPr/>
          </p:nvSpPr>
          <p:spPr>
            <a:xfrm>
              <a:off x="2193453" y="2657960"/>
              <a:ext cx="220183" cy="210233"/>
            </a:xfrm>
            <a:prstGeom prst="ellipse">
              <a:avLst/>
            </a:prstGeom>
            <a:solidFill>
              <a:srgbClr val="0D37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32966" y="4422997"/>
            <a:ext cx="824329" cy="837554"/>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091" y="5752043"/>
            <a:ext cx="680077" cy="685915"/>
          </a:xfrm>
          <a:prstGeom prst="rect">
            <a:avLst/>
          </a:prstGeom>
        </p:spPr>
      </p:pic>
      <p:sp>
        <p:nvSpPr>
          <p:cNvPr id="3" name="TextBox 2"/>
          <p:cNvSpPr txBox="1"/>
          <p:nvPr/>
        </p:nvSpPr>
        <p:spPr>
          <a:xfrm>
            <a:off x="1637414" y="5103628"/>
            <a:ext cx="7031665" cy="1477328"/>
          </a:xfrm>
          <a:prstGeom prst="rect">
            <a:avLst/>
          </a:prstGeom>
          <a:noFill/>
        </p:spPr>
        <p:txBody>
          <a:bodyPr wrap="square" rtlCol="0">
            <a:spAutoFit/>
          </a:bodyPr>
          <a:lstStyle/>
          <a:p>
            <a:pPr marL="0" lvl="1"/>
            <a:r>
              <a:rPr lang="en-US" sz="2400" b="1" dirty="0">
                <a:solidFill>
                  <a:srgbClr val="256800"/>
                </a:solidFill>
                <a:latin typeface="Arial" panose="020B0604020202020204" pitchFamily="34" charset="0"/>
                <a:cs typeface="Arial" panose="020B0604020202020204" pitchFamily="34" charset="0"/>
              </a:rPr>
              <a:t>What were some of those reasons</a:t>
            </a:r>
            <a:r>
              <a:rPr lang="en-US" sz="2400" b="1" dirty="0" smtClean="0">
                <a:solidFill>
                  <a:srgbClr val="256800"/>
                </a:solidFill>
                <a:latin typeface="Arial" panose="020B0604020202020204" pitchFamily="34" charset="0"/>
                <a:cs typeface="Arial" panose="020B0604020202020204" pitchFamily="34" charset="0"/>
              </a:rPr>
              <a:t>?</a:t>
            </a:r>
          </a:p>
          <a:p>
            <a:pPr marL="0" lvl="1"/>
            <a:endParaRPr lang="en-US" sz="2400" b="1" dirty="0">
              <a:solidFill>
                <a:srgbClr val="256800"/>
              </a:solidFill>
              <a:latin typeface="Arial" panose="020B0604020202020204" pitchFamily="34" charset="0"/>
              <a:cs typeface="Arial" panose="020B0604020202020204" pitchFamily="34" charset="0"/>
            </a:endParaRPr>
          </a:p>
          <a:p>
            <a:pPr marL="0" lvl="1"/>
            <a:r>
              <a:rPr lang="en-US" sz="2400" b="1" dirty="0">
                <a:solidFill>
                  <a:srgbClr val="256800"/>
                </a:solidFill>
                <a:latin typeface="Arial" panose="020B0604020202020204" pitchFamily="34" charset="0"/>
                <a:cs typeface="Arial" panose="020B0604020202020204" pitchFamily="34" charset="0"/>
              </a:rPr>
              <a:t>Take a moment to write them in Doodle Box C.</a:t>
            </a:r>
          </a:p>
          <a:p>
            <a:endParaRPr lang="en-US" dirty="0"/>
          </a:p>
        </p:txBody>
      </p:sp>
    </p:spTree>
    <p:extLst>
      <p:ext uri="{BB962C8B-B14F-4D97-AF65-F5344CB8AC3E}">
        <p14:creationId xmlns:p14="http://schemas.microsoft.com/office/powerpoint/2010/main" val="898827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flipH="1">
            <a:off x="1315614" y="3040649"/>
            <a:ext cx="608671" cy="389678"/>
          </a:xfrm>
          <a:prstGeom prst="rect">
            <a:avLst/>
          </a:prstGeom>
        </p:spPr>
      </p:pic>
      <p:grpSp>
        <p:nvGrpSpPr>
          <p:cNvPr id="46" name="Group 45"/>
          <p:cNvGrpSpPr/>
          <p:nvPr/>
        </p:nvGrpSpPr>
        <p:grpSpPr>
          <a:xfrm>
            <a:off x="5198249" y="1141797"/>
            <a:ext cx="3357884" cy="5331636"/>
            <a:chOff x="5198249" y="802167"/>
            <a:chExt cx="3357884" cy="5331636"/>
          </a:xfrm>
        </p:grpSpPr>
        <p:pic>
          <p:nvPicPr>
            <p:cNvPr id="13" name="Picture 12"/>
            <p:cNvPicPr>
              <a:picLocks noChangeAspect="1"/>
            </p:cNvPicPr>
            <p:nvPr/>
          </p:nvPicPr>
          <p:blipFill rotWithShape="1">
            <a:blip r:embed="rId4" cstate="hqprint">
              <a:extLst>
                <a:ext uri="{28A0092B-C50C-407E-A947-70E740481C1C}">
                  <a14:useLocalDpi xmlns:a14="http://schemas.microsoft.com/office/drawing/2010/main" val="0"/>
                </a:ext>
              </a:extLst>
            </a:blip>
            <a:srcRect l="-2958" t="-3733"/>
            <a:stretch/>
          </p:blipFill>
          <p:spPr>
            <a:xfrm flipH="1">
              <a:off x="5207363" y="436193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5899385" y="4376695"/>
              <a:ext cx="1932879" cy="338554"/>
            </a:xfrm>
            <a:prstGeom prst="rect">
              <a:avLst/>
            </a:prstGeom>
            <a:noFill/>
          </p:spPr>
          <p:txBody>
            <a:bodyPr wrap="square" rtlCol="0">
              <a:spAutoFit/>
            </a:bodyPr>
            <a:lstStyle/>
            <a:p>
              <a:r>
                <a:rPr lang="en-US" sz="1600" dirty="0"/>
                <a:t>Large Tree Finch</a:t>
              </a:r>
            </a:p>
          </p:txBody>
        </p:sp>
        <p:pic>
          <p:nvPicPr>
            <p:cNvPr id="15" name="Picture 14"/>
            <p:cNvPicPr>
              <a:picLocks noChangeAspect="1"/>
            </p:cNvPicPr>
            <p:nvPr/>
          </p:nvPicPr>
          <p:blipFill rotWithShape="1">
            <a:blip r:embed="rId5" cstate="hqprint">
              <a:extLst>
                <a:ext uri="{28A0092B-C50C-407E-A947-70E740481C1C}">
                  <a14:useLocalDpi xmlns:a14="http://schemas.microsoft.com/office/drawing/2010/main" val="0"/>
                </a:ext>
              </a:extLst>
            </a:blip>
            <a:srcRect l="-2883" t="-2756"/>
            <a:stretch/>
          </p:blipFill>
          <p:spPr>
            <a:xfrm flipH="1">
              <a:off x="5202223" y="387358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5899384" y="3933095"/>
              <a:ext cx="1932879" cy="338554"/>
            </a:xfrm>
            <a:prstGeom prst="rect">
              <a:avLst/>
            </a:prstGeom>
            <a:noFill/>
          </p:spPr>
          <p:txBody>
            <a:bodyPr wrap="square" rtlCol="0">
              <a:spAutoFit/>
            </a:bodyPr>
            <a:lstStyle/>
            <a:p>
              <a:r>
                <a:rPr lang="en-US" sz="1600" dirty="0"/>
                <a:t>Small Tree Finch</a:t>
              </a:r>
            </a:p>
          </p:txBody>
        </p:sp>
        <p:pic>
          <p:nvPicPr>
            <p:cNvPr id="17" name="Picture 16"/>
            <p:cNvPicPr>
              <a:picLocks noChangeAspect="1"/>
            </p:cNvPicPr>
            <p:nvPr/>
          </p:nvPicPr>
          <p:blipFill rotWithShape="1">
            <a:blip r:embed="rId6" cstate="hqprint">
              <a:extLst>
                <a:ext uri="{28A0092B-C50C-407E-A947-70E740481C1C}">
                  <a14:useLocalDpi xmlns:a14="http://schemas.microsoft.com/office/drawing/2010/main" val="0"/>
                </a:ext>
              </a:extLst>
            </a:blip>
            <a:srcRect l="-2930" t="-2417"/>
            <a:stretch/>
          </p:blipFill>
          <p:spPr>
            <a:xfrm flipH="1">
              <a:off x="5207364" y="475870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8" name="TextBox 17"/>
            <p:cNvSpPr txBox="1"/>
            <p:nvPr/>
          </p:nvSpPr>
          <p:spPr>
            <a:xfrm>
              <a:off x="5899385" y="4798875"/>
              <a:ext cx="2074130" cy="338554"/>
            </a:xfrm>
            <a:prstGeom prst="rect">
              <a:avLst/>
            </a:prstGeom>
            <a:noFill/>
          </p:spPr>
          <p:txBody>
            <a:bodyPr wrap="square" rtlCol="0">
              <a:spAutoFit/>
            </a:bodyPr>
            <a:lstStyle/>
            <a:p>
              <a:r>
                <a:rPr lang="en-US" sz="1600" dirty="0"/>
                <a:t>Medium Tree Finch</a:t>
              </a:r>
            </a:p>
          </p:txBody>
        </p:sp>
        <p:pic>
          <p:nvPicPr>
            <p:cNvPr id="19" name="Picture 18"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3835" t="-4533"/>
            <a:stretch/>
          </p:blipFill>
          <p:spPr>
            <a:xfrm flipH="1">
              <a:off x="5207363" y="519629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0" name="TextBox 19"/>
            <p:cNvSpPr txBox="1"/>
            <p:nvPr/>
          </p:nvSpPr>
          <p:spPr>
            <a:xfrm>
              <a:off x="5899385" y="5310348"/>
              <a:ext cx="2074130" cy="338554"/>
            </a:xfrm>
            <a:prstGeom prst="rect">
              <a:avLst/>
            </a:prstGeom>
            <a:noFill/>
          </p:spPr>
          <p:txBody>
            <a:bodyPr wrap="square" rtlCol="0">
              <a:spAutoFit/>
            </a:bodyPr>
            <a:lstStyle/>
            <a:p>
              <a:r>
                <a:rPr lang="en-US" sz="1600" dirty="0"/>
                <a:t>Mangrove Finch</a:t>
              </a:r>
            </a:p>
          </p:txBody>
        </p:sp>
        <p:pic>
          <p:nvPicPr>
            <p:cNvPr id="21" name="Picture 20"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8391" t="-3507"/>
            <a:stretch/>
          </p:blipFill>
          <p:spPr>
            <a:xfrm flipH="1">
              <a:off x="5207666" y="567097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2" name="TextBox 21"/>
            <p:cNvSpPr txBox="1"/>
            <p:nvPr/>
          </p:nvSpPr>
          <p:spPr>
            <a:xfrm>
              <a:off x="5885307" y="5709474"/>
              <a:ext cx="2074130" cy="338554"/>
            </a:xfrm>
            <a:prstGeom prst="rect">
              <a:avLst/>
            </a:prstGeom>
            <a:noFill/>
          </p:spPr>
          <p:txBody>
            <a:bodyPr wrap="square" rtlCol="0">
              <a:spAutoFit/>
            </a:bodyPr>
            <a:lstStyle/>
            <a:p>
              <a:r>
                <a:rPr lang="en-US" sz="1600" dirty="0"/>
                <a:t>Woodpecker Finch</a:t>
              </a:r>
            </a:p>
          </p:txBody>
        </p:sp>
        <p:sp>
          <p:nvSpPr>
            <p:cNvPr id="23" name="Rectangle 22"/>
            <p:cNvSpPr/>
            <p:nvPr/>
          </p:nvSpPr>
          <p:spPr>
            <a:xfrm rot="16200000">
              <a:off x="7334256" y="4917377"/>
              <a:ext cx="2153160" cy="279692"/>
            </a:xfrm>
            <a:prstGeom prst="rect">
              <a:avLst/>
            </a:prstGeom>
            <a:solidFill>
              <a:srgbClr val="C1B5D7"/>
            </a:solidFill>
            <a:ln>
              <a:solidFill>
                <a:srgbClr val="C1B5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INSECTS</a:t>
              </a:r>
            </a:p>
          </p:txBody>
        </p:sp>
        <p:pic>
          <p:nvPicPr>
            <p:cNvPr id="24" name="Picture 23"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3897" t="-6326"/>
            <a:stretch/>
          </p:blipFill>
          <p:spPr>
            <a:xfrm flipH="1">
              <a:off x="5198249" y="97434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5" name="Picture 24"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3374" t="-3322"/>
            <a:stretch/>
          </p:blipFill>
          <p:spPr>
            <a:xfrm flipH="1">
              <a:off x="5210168" y="179488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6" name="Picture 25"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2796" t="-3390"/>
            <a:stretch/>
          </p:blipFill>
          <p:spPr>
            <a:xfrm flipH="1">
              <a:off x="5206195" y="139208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7" name="Picture 26"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6079" t="-5658"/>
            <a:stretch/>
          </p:blipFill>
          <p:spPr>
            <a:xfrm flipH="1">
              <a:off x="5202222" y="260651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5880151" y="2709464"/>
              <a:ext cx="2530687" cy="338554"/>
            </a:xfrm>
            <a:prstGeom prst="rect">
              <a:avLst/>
            </a:prstGeom>
            <a:noFill/>
          </p:spPr>
          <p:txBody>
            <a:bodyPr wrap="square" rtlCol="0">
              <a:spAutoFit/>
            </a:bodyPr>
            <a:lstStyle/>
            <a:p>
              <a:r>
                <a:rPr lang="en-US" sz="1600" dirty="0"/>
                <a:t>Common Cactus Finch</a:t>
              </a:r>
            </a:p>
          </p:txBody>
        </p:sp>
        <p:pic>
          <p:nvPicPr>
            <p:cNvPr id="29" name="Picture 28"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4557" t="-6335"/>
            <a:stretch/>
          </p:blipFill>
          <p:spPr>
            <a:xfrm flipH="1">
              <a:off x="5202222" y="218987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0" name="TextBox 29"/>
            <p:cNvSpPr txBox="1"/>
            <p:nvPr/>
          </p:nvSpPr>
          <p:spPr>
            <a:xfrm>
              <a:off x="5896572" y="2289330"/>
              <a:ext cx="2530687" cy="338554"/>
            </a:xfrm>
            <a:prstGeom prst="rect">
              <a:avLst/>
            </a:prstGeom>
            <a:noFill/>
          </p:spPr>
          <p:txBody>
            <a:bodyPr wrap="square" rtlCol="0">
              <a:spAutoFit/>
            </a:bodyPr>
            <a:lstStyle/>
            <a:p>
              <a:r>
                <a:rPr lang="en-US" sz="1600" dirty="0" err="1"/>
                <a:t>Hispañola</a:t>
              </a:r>
              <a:r>
                <a:rPr lang="en-US" sz="1600" dirty="0"/>
                <a:t> Cactus Finch</a:t>
              </a:r>
            </a:p>
          </p:txBody>
        </p:sp>
        <p:pic>
          <p:nvPicPr>
            <p:cNvPr id="31" name="Picture 30"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4" cstate="hqprint">
              <a:extLst>
                <a:ext uri="{28A0092B-C50C-407E-A947-70E740481C1C}">
                  <a14:useLocalDpi xmlns:a14="http://schemas.microsoft.com/office/drawing/2010/main" val="0"/>
                </a:ext>
              </a:extLst>
            </a:blip>
            <a:srcRect l="-5245"/>
            <a:stretch/>
          </p:blipFill>
          <p:spPr>
            <a:xfrm flipH="1">
              <a:off x="5203490" y="343191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5896742" y="3517251"/>
              <a:ext cx="2648497" cy="338554"/>
            </a:xfrm>
            <a:prstGeom prst="rect">
              <a:avLst/>
            </a:prstGeom>
            <a:noFill/>
          </p:spPr>
          <p:txBody>
            <a:bodyPr wrap="square" rtlCol="0">
              <a:spAutoFit/>
            </a:bodyPr>
            <a:lstStyle/>
            <a:p>
              <a:r>
                <a:rPr lang="en-US" sz="1600" dirty="0"/>
                <a:t>Vegetarian Finch</a:t>
              </a:r>
            </a:p>
          </p:txBody>
        </p:sp>
        <p:sp>
          <p:nvSpPr>
            <p:cNvPr id="33" name="Rectangle 32"/>
            <p:cNvSpPr/>
            <p:nvPr/>
          </p:nvSpPr>
          <p:spPr>
            <a:xfrm rot="16200000">
              <a:off x="7972271" y="2433870"/>
              <a:ext cx="877145" cy="2905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FLOWERS</a:t>
              </a:r>
            </a:p>
          </p:txBody>
        </p:sp>
        <p:sp>
          <p:nvSpPr>
            <p:cNvPr id="34" name="Rectangle 33"/>
            <p:cNvSpPr/>
            <p:nvPr/>
          </p:nvSpPr>
          <p:spPr>
            <a:xfrm rot="16200000">
              <a:off x="8105839" y="3523517"/>
              <a:ext cx="613299" cy="2872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BUDS</a:t>
              </a:r>
            </a:p>
          </p:txBody>
        </p:sp>
        <p:sp>
          <p:nvSpPr>
            <p:cNvPr id="35" name="Rectangle 34"/>
            <p:cNvSpPr/>
            <p:nvPr/>
          </p:nvSpPr>
          <p:spPr>
            <a:xfrm rot="16200000">
              <a:off x="7749510" y="1318207"/>
              <a:ext cx="1322662" cy="290581"/>
            </a:xfrm>
            <a:prstGeom prst="rect">
              <a:avLst/>
            </a:prstGeom>
            <a:solidFill>
              <a:srgbClr val="C89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SEEDS</a:t>
              </a:r>
            </a:p>
          </p:txBody>
        </p:sp>
        <p:sp>
          <p:nvSpPr>
            <p:cNvPr id="36" name="TextBox 35"/>
            <p:cNvSpPr txBox="1"/>
            <p:nvPr/>
          </p:nvSpPr>
          <p:spPr>
            <a:xfrm>
              <a:off x="5906174" y="1796222"/>
              <a:ext cx="2530687" cy="338554"/>
            </a:xfrm>
            <a:prstGeom prst="rect">
              <a:avLst/>
            </a:prstGeom>
            <a:noFill/>
          </p:spPr>
          <p:txBody>
            <a:bodyPr wrap="square" rtlCol="0">
              <a:spAutoFit/>
            </a:bodyPr>
            <a:lstStyle/>
            <a:p>
              <a:r>
                <a:rPr lang="en-US" sz="1600" dirty="0"/>
                <a:t>Small Ground Finch</a:t>
              </a:r>
            </a:p>
          </p:txBody>
        </p:sp>
        <p:sp>
          <p:nvSpPr>
            <p:cNvPr id="37" name="TextBox 36"/>
            <p:cNvSpPr txBox="1"/>
            <p:nvPr/>
          </p:nvSpPr>
          <p:spPr>
            <a:xfrm>
              <a:off x="5880149" y="1396427"/>
              <a:ext cx="2530687" cy="338554"/>
            </a:xfrm>
            <a:prstGeom prst="rect">
              <a:avLst/>
            </a:prstGeom>
            <a:noFill/>
          </p:spPr>
          <p:txBody>
            <a:bodyPr wrap="square" rtlCol="0">
              <a:spAutoFit/>
            </a:bodyPr>
            <a:lstStyle/>
            <a:p>
              <a:r>
                <a:rPr lang="en-US" sz="1600" dirty="0"/>
                <a:t>Medium Ground Finch</a:t>
              </a:r>
            </a:p>
          </p:txBody>
        </p:sp>
        <p:sp>
          <p:nvSpPr>
            <p:cNvPr id="38" name="TextBox 37"/>
            <p:cNvSpPr txBox="1"/>
            <p:nvPr/>
          </p:nvSpPr>
          <p:spPr>
            <a:xfrm>
              <a:off x="5880149" y="944837"/>
              <a:ext cx="2530687" cy="338554"/>
            </a:xfrm>
            <a:prstGeom prst="rect">
              <a:avLst/>
            </a:prstGeom>
            <a:noFill/>
          </p:spPr>
          <p:txBody>
            <a:bodyPr wrap="square" rtlCol="0">
              <a:spAutoFit/>
            </a:bodyPr>
            <a:lstStyle/>
            <a:p>
              <a:r>
                <a:rPr lang="en-US" sz="1600" dirty="0"/>
                <a:t>Large Ground Finch</a:t>
              </a:r>
            </a:p>
          </p:txBody>
        </p:sp>
      </p:grpSp>
      <p:sp>
        <p:nvSpPr>
          <p:cNvPr id="49" name="TextBox 48"/>
          <p:cNvSpPr txBox="1"/>
          <p:nvPr/>
        </p:nvSpPr>
        <p:spPr>
          <a:xfrm>
            <a:off x="1054507" y="3520443"/>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cxnSp>
        <p:nvCxnSpPr>
          <p:cNvPr id="60" name="Straight Connector 59"/>
          <p:cNvCxnSpPr/>
          <p:nvPr/>
        </p:nvCxnSpPr>
        <p:spPr>
          <a:xfrm>
            <a:off x="2107131" y="3235488"/>
            <a:ext cx="626703" cy="1"/>
          </a:xfrm>
          <a:prstGeom prst="line">
            <a:avLst/>
          </a:prstGeom>
          <a:ln w="57150"/>
        </p:spPr>
        <p:style>
          <a:lnRef idx="2">
            <a:schemeClr val="dk1"/>
          </a:lnRef>
          <a:fillRef idx="0">
            <a:schemeClr val="dk1"/>
          </a:fillRef>
          <a:effectRef idx="1">
            <a:schemeClr val="dk1"/>
          </a:effectRef>
          <a:fontRef idx="minor">
            <a:schemeClr val="tx1"/>
          </a:fontRef>
        </p:style>
      </p:cxnSp>
      <p:cxnSp>
        <p:nvCxnSpPr>
          <p:cNvPr id="61" name="Straight Connector 60"/>
          <p:cNvCxnSpPr/>
          <p:nvPr/>
        </p:nvCxnSpPr>
        <p:spPr>
          <a:xfrm>
            <a:off x="2493329" y="3856239"/>
            <a:ext cx="1471961" cy="0"/>
          </a:xfrm>
          <a:prstGeom prst="line">
            <a:avLst/>
          </a:prstGeom>
          <a:ln w="57150"/>
          <a:scene3d>
            <a:camera prst="orthographicFront">
              <a:rot lat="0" lon="0" rev="18300000"/>
            </a:camera>
            <a:lightRig rig="threePt" dir="t"/>
          </a:scene3d>
        </p:spPr>
        <p:style>
          <a:lnRef idx="2">
            <a:schemeClr val="dk1"/>
          </a:lnRef>
          <a:fillRef idx="0">
            <a:schemeClr val="dk1"/>
          </a:fillRef>
          <a:effectRef idx="1">
            <a:schemeClr val="dk1"/>
          </a:effectRef>
          <a:fontRef idx="minor">
            <a:schemeClr val="tx1"/>
          </a:fontRef>
        </p:style>
      </p:cxnSp>
      <p:cxnSp>
        <p:nvCxnSpPr>
          <p:cNvPr id="62" name="Straight Connector 61"/>
          <p:cNvCxnSpPr/>
          <p:nvPr/>
        </p:nvCxnSpPr>
        <p:spPr>
          <a:xfrm>
            <a:off x="2515630" y="2629523"/>
            <a:ext cx="1471961" cy="0"/>
          </a:xfrm>
          <a:prstGeom prst="line">
            <a:avLst/>
          </a:prstGeom>
          <a:ln w="57150"/>
          <a:scene3d>
            <a:camera prst="orthographicFront">
              <a:rot lat="0" lon="0" rev="3300000"/>
            </a:camera>
            <a:lightRig rig="threePt" dir="t"/>
          </a:scene3d>
        </p:spPr>
        <p:style>
          <a:lnRef idx="2">
            <a:schemeClr val="dk1"/>
          </a:lnRef>
          <a:fillRef idx="0">
            <a:schemeClr val="dk1"/>
          </a:fillRef>
          <a:effectRef idx="1">
            <a:schemeClr val="dk1"/>
          </a:effectRef>
          <a:fontRef idx="minor">
            <a:schemeClr val="tx1"/>
          </a:fontRef>
        </p:style>
      </p:cxnSp>
      <p:sp>
        <p:nvSpPr>
          <p:cNvPr id="63" name="Oval 62"/>
          <p:cNvSpPr/>
          <p:nvPr/>
        </p:nvSpPr>
        <p:spPr>
          <a:xfrm>
            <a:off x="2733834" y="3137765"/>
            <a:ext cx="220183" cy="210233"/>
          </a:xfrm>
          <a:prstGeom prst="ellipse">
            <a:avLst/>
          </a:prstGeom>
          <a:solidFill>
            <a:srgbClr val="0D37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574B4E34-43F7-9142-6DCA-CD063FAF42E5}"/>
              </a:ext>
            </a:extLst>
          </p:cNvPr>
          <p:cNvSpPr txBox="1"/>
          <p:nvPr/>
        </p:nvSpPr>
        <p:spPr>
          <a:xfrm>
            <a:off x="447722" y="4991518"/>
            <a:ext cx="3539869" cy="1200329"/>
          </a:xfrm>
          <a:prstGeom prst="rect">
            <a:avLst/>
          </a:prstGeom>
          <a:noFill/>
        </p:spPr>
        <p:txBody>
          <a:bodyPr wrap="square" rtlCol="0">
            <a:spAutoFit/>
          </a:bodyPr>
          <a:lstStyle/>
          <a:p>
            <a:pPr marL="0" lvl="1"/>
            <a:r>
              <a:rPr lang="en-US" sz="2400" dirty="0">
                <a:solidFill>
                  <a:srgbClr val="000000"/>
                </a:solidFill>
                <a:latin typeface="Arial" panose="020B0604020202020204" pitchFamily="34" charset="0"/>
                <a:cs typeface="Arial" panose="020B0604020202020204" pitchFamily="34" charset="0"/>
              </a:rPr>
              <a:t>Let’s think concretely about this story and add the aspect of TIME…</a:t>
            </a:r>
          </a:p>
        </p:txBody>
      </p:sp>
      <p:sp>
        <p:nvSpPr>
          <p:cNvPr id="40" name="TextBox 39">
            <a:extLst>
              <a:ext uri="{FF2B5EF4-FFF2-40B4-BE49-F238E27FC236}">
                <a16:creationId xmlns:a16="http://schemas.microsoft.com/office/drawing/2014/main" id="{451A7054-05F1-D2D9-A17A-BA274BF2E46C}"/>
              </a:ext>
            </a:extLst>
          </p:cNvPr>
          <p:cNvSpPr txBox="1"/>
          <p:nvPr/>
        </p:nvSpPr>
        <p:spPr>
          <a:xfrm>
            <a:off x="117953" y="365854"/>
            <a:ext cx="8318908" cy="461665"/>
          </a:xfrm>
          <a:prstGeom prst="rect">
            <a:avLst/>
          </a:prstGeom>
          <a:noFill/>
        </p:spPr>
        <p:txBody>
          <a:bodyPr wrap="square" rtlCol="0">
            <a:spAutoFit/>
          </a:bodyPr>
          <a:lstStyle/>
          <a:p>
            <a:pPr marL="0" lvl="1"/>
            <a:r>
              <a:rPr lang="en-US" sz="2400" dirty="0">
                <a:solidFill>
                  <a:srgbClr val="000000"/>
                </a:solidFill>
                <a:latin typeface="Arial" panose="020B0604020202020204" pitchFamily="34" charset="0"/>
                <a:cs typeface="Arial" panose="020B0604020202020204" pitchFamily="34" charset="0"/>
              </a:rPr>
              <a:t>So from this ancestor, came all these present day species…</a:t>
            </a:r>
          </a:p>
        </p:txBody>
      </p:sp>
    </p:spTree>
    <p:extLst>
      <p:ext uri="{BB962C8B-B14F-4D97-AF65-F5344CB8AC3E}">
        <p14:creationId xmlns:p14="http://schemas.microsoft.com/office/powerpoint/2010/main" val="338679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5198249" y="1141797"/>
            <a:ext cx="3357884" cy="5331636"/>
            <a:chOff x="5198249" y="802167"/>
            <a:chExt cx="3357884" cy="5331636"/>
          </a:xfrm>
        </p:grpSpPr>
        <p:pic>
          <p:nvPicPr>
            <p:cNvPr id="13" name="Picture 12"/>
            <p:cNvPicPr>
              <a:picLocks noChangeAspect="1"/>
            </p:cNvPicPr>
            <p:nvPr/>
          </p:nvPicPr>
          <p:blipFill rotWithShape="1">
            <a:blip r:embed="rId3" cstate="hqprint">
              <a:extLst>
                <a:ext uri="{28A0092B-C50C-407E-A947-70E740481C1C}">
                  <a14:useLocalDpi xmlns:a14="http://schemas.microsoft.com/office/drawing/2010/main" val="0"/>
                </a:ext>
              </a:extLst>
            </a:blip>
            <a:srcRect l="-2958" t="-3733"/>
            <a:stretch/>
          </p:blipFill>
          <p:spPr>
            <a:xfrm flipH="1">
              <a:off x="5207363" y="436193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5899385" y="4376695"/>
              <a:ext cx="1932879" cy="338554"/>
            </a:xfrm>
            <a:prstGeom prst="rect">
              <a:avLst/>
            </a:prstGeom>
            <a:noFill/>
          </p:spPr>
          <p:txBody>
            <a:bodyPr wrap="square" rtlCol="0">
              <a:spAutoFit/>
            </a:bodyPr>
            <a:lstStyle/>
            <a:p>
              <a:r>
                <a:rPr lang="en-US" sz="1600" dirty="0"/>
                <a:t>Large Tree Finch</a:t>
              </a:r>
            </a:p>
          </p:txBody>
        </p:sp>
        <p:pic>
          <p:nvPicPr>
            <p:cNvPr id="15" name="Picture 14"/>
            <p:cNvPicPr>
              <a:picLocks noChangeAspect="1"/>
            </p:cNvPicPr>
            <p:nvPr/>
          </p:nvPicPr>
          <p:blipFill rotWithShape="1">
            <a:blip r:embed="rId4" cstate="hqprint">
              <a:extLst>
                <a:ext uri="{28A0092B-C50C-407E-A947-70E740481C1C}">
                  <a14:useLocalDpi xmlns:a14="http://schemas.microsoft.com/office/drawing/2010/main" val="0"/>
                </a:ext>
              </a:extLst>
            </a:blip>
            <a:srcRect l="-2883" t="-2756"/>
            <a:stretch/>
          </p:blipFill>
          <p:spPr>
            <a:xfrm flipH="1">
              <a:off x="5202223" y="387358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5899384" y="3933095"/>
              <a:ext cx="1932879" cy="338554"/>
            </a:xfrm>
            <a:prstGeom prst="rect">
              <a:avLst/>
            </a:prstGeom>
            <a:noFill/>
          </p:spPr>
          <p:txBody>
            <a:bodyPr wrap="square" rtlCol="0">
              <a:spAutoFit/>
            </a:bodyPr>
            <a:lstStyle/>
            <a:p>
              <a:r>
                <a:rPr lang="en-US" sz="1600" dirty="0"/>
                <a:t>Small Tree Finch</a:t>
              </a:r>
            </a:p>
          </p:txBody>
        </p:sp>
        <p:pic>
          <p:nvPicPr>
            <p:cNvPr id="17" name="Picture 16"/>
            <p:cNvPicPr>
              <a:picLocks noChangeAspect="1"/>
            </p:cNvPicPr>
            <p:nvPr/>
          </p:nvPicPr>
          <p:blipFill rotWithShape="1">
            <a:blip r:embed="rId5" cstate="hqprint">
              <a:extLst>
                <a:ext uri="{28A0092B-C50C-407E-A947-70E740481C1C}">
                  <a14:useLocalDpi xmlns:a14="http://schemas.microsoft.com/office/drawing/2010/main" val="0"/>
                </a:ext>
              </a:extLst>
            </a:blip>
            <a:srcRect l="-2930" t="-2417"/>
            <a:stretch/>
          </p:blipFill>
          <p:spPr>
            <a:xfrm flipH="1">
              <a:off x="5207364" y="475870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8" name="TextBox 17"/>
            <p:cNvSpPr txBox="1"/>
            <p:nvPr/>
          </p:nvSpPr>
          <p:spPr>
            <a:xfrm>
              <a:off x="5899385" y="4798875"/>
              <a:ext cx="2074130" cy="338554"/>
            </a:xfrm>
            <a:prstGeom prst="rect">
              <a:avLst/>
            </a:prstGeom>
            <a:noFill/>
          </p:spPr>
          <p:txBody>
            <a:bodyPr wrap="square" rtlCol="0">
              <a:spAutoFit/>
            </a:bodyPr>
            <a:lstStyle/>
            <a:p>
              <a:r>
                <a:rPr lang="en-US" sz="1600" dirty="0"/>
                <a:t>Medium Tree Finch</a:t>
              </a:r>
            </a:p>
          </p:txBody>
        </p:sp>
        <p:pic>
          <p:nvPicPr>
            <p:cNvPr id="19" name="Picture 18"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3835" t="-4533"/>
            <a:stretch/>
          </p:blipFill>
          <p:spPr>
            <a:xfrm flipH="1">
              <a:off x="5207363" y="519629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0" name="TextBox 19"/>
            <p:cNvSpPr txBox="1"/>
            <p:nvPr/>
          </p:nvSpPr>
          <p:spPr>
            <a:xfrm>
              <a:off x="5899385" y="5310348"/>
              <a:ext cx="2074130" cy="338554"/>
            </a:xfrm>
            <a:prstGeom prst="rect">
              <a:avLst/>
            </a:prstGeom>
            <a:noFill/>
          </p:spPr>
          <p:txBody>
            <a:bodyPr wrap="square" rtlCol="0">
              <a:spAutoFit/>
            </a:bodyPr>
            <a:lstStyle/>
            <a:p>
              <a:r>
                <a:rPr lang="en-US" sz="1600" dirty="0"/>
                <a:t>Mangrove Finch</a:t>
              </a:r>
            </a:p>
          </p:txBody>
        </p:sp>
        <p:pic>
          <p:nvPicPr>
            <p:cNvPr id="21" name="Picture 20"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8391" t="-3507"/>
            <a:stretch/>
          </p:blipFill>
          <p:spPr>
            <a:xfrm flipH="1">
              <a:off x="5207666" y="567097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2" name="TextBox 21"/>
            <p:cNvSpPr txBox="1"/>
            <p:nvPr/>
          </p:nvSpPr>
          <p:spPr>
            <a:xfrm>
              <a:off x="5885307" y="5709474"/>
              <a:ext cx="2074130" cy="338554"/>
            </a:xfrm>
            <a:prstGeom prst="rect">
              <a:avLst/>
            </a:prstGeom>
            <a:noFill/>
          </p:spPr>
          <p:txBody>
            <a:bodyPr wrap="square" rtlCol="0">
              <a:spAutoFit/>
            </a:bodyPr>
            <a:lstStyle/>
            <a:p>
              <a:r>
                <a:rPr lang="en-US" sz="1600" dirty="0"/>
                <a:t>Woodpecker Finch</a:t>
              </a:r>
            </a:p>
          </p:txBody>
        </p:sp>
        <p:sp>
          <p:nvSpPr>
            <p:cNvPr id="23" name="Rectangle 22"/>
            <p:cNvSpPr/>
            <p:nvPr/>
          </p:nvSpPr>
          <p:spPr>
            <a:xfrm rot="16200000">
              <a:off x="7334256" y="4917377"/>
              <a:ext cx="2153160" cy="279692"/>
            </a:xfrm>
            <a:prstGeom prst="rect">
              <a:avLst/>
            </a:prstGeom>
            <a:solidFill>
              <a:srgbClr val="C1B5D7"/>
            </a:solidFill>
            <a:ln>
              <a:solidFill>
                <a:srgbClr val="C1B5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INSECTS</a:t>
              </a:r>
            </a:p>
          </p:txBody>
        </p:sp>
        <p:pic>
          <p:nvPicPr>
            <p:cNvPr id="24" name="Picture 23"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3897" t="-6326"/>
            <a:stretch/>
          </p:blipFill>
          <p:spPr>
            <a:xfrm flipH="1">
              <a:off x="5198249" y="97434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5" name="Picture 24"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3374" t="-3322"/>
            <a:stretch/>
          </p:blipFill>
          <p:spPr>
            <a:xfrm flipH="1">
              <a:off x="5210168" y="179488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6" name="Picture 25"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2796" t="-3390"/>
            <a:stretch/>
          </p:blipFill>
          <p:spPr>
            <a:xfrm flipH="1">
              <a:off x="5206195" y="139208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7" name="Picture 26"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6079" t="-5658"/>
            <a:stretch/>
          </p:blipFill>
          <p:spPr>
            <a:xfrm flipH="1">
              <a:off x="5202222" y="260651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5880151" y="2709464"/>
              <a:ext cx="2530687" cy="338554"/>
            </a:xfrm>
            <a:prstGeom prst="rect">
              <a:avLst/>
            </a:prstGeom>
            <a:noFill/>
          </p:spPr>
          <p:txBody>
            <a:bodyPr wrap="square" rtlCol="0">
              <a:spAutoFit/>
            </a:bodyPr>
            <a:lstStyle/>
            <a:p>
              <a:r>
                <a:rPr lang="en-US" sz="1600" dirty="0"/>
                <a:t>Common Cactus Finch</a:t>
              </a:r>
            </a:p>
          </p:txBody>
        </p:sp>
        <p:pic>
          <p:nvPicPr>
            <p:cNvPr id="29" name="Picture 28"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4557" t="-6335"/>
            <a:stretch/>
          </p:blipFill>
          <p:spPr>
            <a:xfrm flipH="1">
              <a:off x="5202222" y="218987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0" name="TextBox 29"/>
            <p:cNvSpPr txBox="1"/>
            <p:nvPr/>
          </p:nvSpPr>
          <p:spPr>
            <a:xfrm>
              <a:off x="5896572" y="2289330"/>
              <a:ext cx="2530687" cy="338554"/>
            </a:xfrm>
            <a:prstGeom prst="rect">
              <a:avLst/>
            </a:prstGeom>
            <a:noFill/>
          </p:spPr>
          <p:txBody>
            <a:bodyPr wrap="square" rtlCol="0">
              <a:spAutoFit/>
            </a:bodyPr>
            <a:lstStyle/>
            <a:p>
              <a:r>
                <a:rPr lang="en-US" sz="1600" dirty="0" err="1"/>
                <a:t>Hispañola</a:t>
              </a:r>
              <a:r>
                <a:rPr lang="en-US" sz="1600" dirty="0"/>
                <a:t> Cactus Finch</a:t>
              </a:r>
            </a:p>
          </p:txBody>
        </p:sp>
        <p:pic>
          <p:nvPicPr>
            <p:cNvPr id="31" name="Picture 30"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5245"/>
            <a:stretch/>
          </p:blipFill>
          <p:spPr>
            <a:xfrm flipH="1">
              <a:off x="5203490" y="343191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5896742" y="3517251"/>
              <a:ext cx="2648497" cy="338554"/>
            </a:xfrm>
            <a:prstGeom prst="rect">
              <a:avLst/>
            </a:prstGeom>
            <a:noFill/>
          </p:spPr>
          <p:txBody>
            <a:bodyPr wrap="square" rtlCol="0">
              <a:spAutoFit/>
            </a:bodyPr>
            <a:lstStyle/>
            <a:p>
              <a:r>
                <a:rPr lang="en-US" sz="1600" dirty="0"/>
                <a:t>Vegetarian Finch</a:t>
              </a:r>
            </a:p>
          </p:txBody>
        </p:sp>
        <p:sp>
          <p:nvSpPr>
            <p:cNvPr id="33" name="Rectangle 32"/>
            <p:cNvSpPr/>
            <p:nvPr/>
          </p:nvSpPr>
          <p:spPr>
            <a:xfrm rot="16200000">
              <a:off x="7972271" y="2433870"/>
              <a:ext cx="877145" cy="2905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FLOWERS</a:t>
              </a:r>
            </a:p>
          </p:txBody>
        </p:sp>
        <p:sp>
          <p:nvSpPr>
            <p:cNvPr id="34" name="Rectangle 33"/>
            <p:cNvSpPr/>
            <p:nvPr/>
          </p:nvSpPr>
          <p:spPr>
            <a:xfrm rot="16200000">
              <a:off x="8105839" y="3523517"/>
              <a:ext cx="613299" cy="2872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BUDS</a:t>
              </a:r>
            </a:p>
          </p:txBody>
        </p:sp>
        <p:sp>
          <p:nvSpPr>
            <p:cNvPr id="35" name="Rectangle 34"/>
            <p:cNvSpPr/>
            <p:nvPr/>
          </p:nvSpPr>
          <p:spPr>
            <a:xfrm rot="16200000">
              <a:off x="7749510" y="1318207"/>
              <a:ext cx="1322662" cy="290581"/>
            </a:xfrm>
            <a:prstGeom prst="rect">
              <a:avLst/>
            </a:prstGeom>
            <a:solidFill>
              <a:srgbClr val="C89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SEEDS</a:t>
              </a:r>
            </a:p>
          </p:txBody>
        </p:sp>
        <p:sp>
          <p:nvSpPr>
            <p:cNvPr id="36" name="TextBox 35"/>
            <p:cNvSpPr txBox="1"/>
            <p:nvPr/>
          </p:nvSpPr>
          <p:spPr>
            <a:xfrm>
              <a:off x="5906174" y="1796222"/>
              <a:ext cx="2530687" cy="338554"/>
            </a:xfrm>
            <a:prstGeom prst="rect">
              <a:avLst/>
            </a:prstGeom>
            <a:noFill/>
          </p:spPr>
          <p:txBody>
            <a:bodyPr wrap="square" rtlCol="0">
              <a:spAutoFit/>
            </a:bodyPr>
            <a:lstStyle/>
            <a:p>
              <a:r>
                <a:rPr lang="en-US" sz="1600" dirty="0"/>
                <a:t>Small Ground Finch</a:t>
              </a:r>
            </a:p>
          </p:txBody>
        </p:sp>
        <p:sp>
          <p:nvSpPr>
            <p:cNvPr id="37" name="TextBox 36"/>
            <p:cNvSpPr txBox="1"/>
            <p:nvPr/>
          </p:nvSpPr>
          <p:spPr>
            <a:xfrm>
              <a:off x="5880149" y="1396427"/>
              <a:ext cx="2530687" cy="338554"/>
            </a:xfrm>
            <a:prstGeom prst="rect">
              <a:avLst/>
            </a:prstGeom>
            <a:noFill/>
          </p:spPr>
          <p:txBody>
            <a:bodyPr wrap="square" rtlCol="0">
              <a:spAutoFit/>
            </a:bodyPr>
            <a:lstStyle/>
            <a:p>
              <a:r>
                <a:rPr lang="en-US" sz="1600" dirty="0"/>
                <a:t>Medium Ground Finch</a:t>
              </a:r>
            </a:p>
          </p:txBody>
        </p:sp>
        <p:sp>
          <p:nvSpPr>
            <p:cNvPr id="38" name="TextBox 37"/>
            <p:cNvSpPr txBox="1"/>
            <p:nvPr/>
          </p:nvSpPr>
          <p:spPr>
            <a:xfrm>
              <a:off x="5880149" y="944837"/>
              <a:ext cx="2530687" cy="338554"/>
            </a:xfrm>
            <a:prstGeom prst="rect">
              <a:avLst/>
            </a:prstGeom>
            <a:noFill/>
          </p:spPr>
          <p:txBody>
            <a:bodyPr wrap="square" rtlCol="0">
              <a:spAutoFit/>
            </a:bodyPr>
            <a:lstStyle/>
            <a:p>
              <a:r>
                <a:rPr lang="en-US" sz="1600" dirty="0"/>
                <a:t>Large Ground Finch</a:t>
              </a:r>
            </a:p>
          </p:txBody>
        </p:sp>
      </p:grpSp>
      <p:sp>
        <p:nvSpPr>
          <p:cNvPr id="47" name="Right Arrow 46"/>
          <p:cNvSpPr/>
          <p:nvPr/>
        </p:nvSpPr>
        <p:spPr>
          <a:xfrm>
            <a:off x="828507" y="137387"/>
            <a:ext cx="5645238" cy="463731"/>
          </a:xfrm>
          <a:prstGeom prst="rightArrow">
            <a:avLst/>
          </a:prstGeom>
          <a:gradFill flip="none" rotWithShape="1">
            <a:gsLst>
              <a:gs pos="0">
                <a:schemeClr val="accent1">
                  <a:lumMod val="60000"/>
                  <a:lumOff val="40000"/>
                </a:schemeClr>
              </a:gs>
              <a:gs pos="97425">
                <a:schemeClr val="accent1">
                  <a:lumMod val="20000"/>
                  <a:lumOff val="80000"/>
                </a:schemeClr>
              </a:gs>
              <a:gs pos="47000">
                <a:schemeClr val="accent1">
                  <a:lumMod val="40000"/>
                  <a:lumOff val="60000"/>
                </a:schemeClr>
              </a:gs>
            </a:gsLst>
            <a:lin ang="10800000" scaled="1"/>
            <a:tileRect/>
          </a:grad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2388330" y="-92636"/>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cxnSp>
        <p:nvCxnSpPr>
          <p:cNvPr id="51" name="Straight Connector 50"/>
          <p:cNvCxnSpPr/>
          <p:nvPr/>
        </p:nvCxnSpPr>
        <p:spPr>
          <a:xfrm>
            <a:off x="1619949"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521176" y="719010"/>
            <a:ext cx="1780127" cy="646331"/>
          </a:xfrm>
          <a:prstGeom prst="rect">
            <a:avLst/>
          </a:prstGeom>
          <a:noFill/>
        </p:spPr>
        <p:txBody>
          <a:bodyPr wrap="square" rtlCol="0">
            <a:spAutoFit/>
          </a:bodyPr>
          <a:lstStyle/>
          <a:p>
            <a:pPr algn="ctr"/>
            <a:r>
              <a:rPr lang="en-US" b="1" dirty="0">
                <a:solidFill>
                  <a:schemeClr val="accent1"/>
                </a:solidFill>
                <a:latin typeface="Arial" panose="020B0604020202020204" pitchFamily="34" charset="0"/>
                <a:cs typeface="Arial" panose="020B0604020202020204" pitchFamily="34" charset="0"/>
              </a:rPr>
              <a:t>2.3 MILLION</a:t>
            </a:r>
          </a:p>
          <a:p>
            <a:pPr algn="ctr"/>
            <a:r>
              <a:rPr lang="en-US" b="1" dirty="0">
                <a:solidFill>
                  <a:schemeClr val="accent1"/>
                </a:solidFill>
                <a:latin typeface="Arial" panose="020B0604020202020204" pitchFamily="34" charset="0"/>
                <a:cs typeface="Arial" panose="020B0604020202020204" pitchFamily="34" charset="0"/>
              </a:rPr>
              <a:t>YEARS AGO</a:t>
            </a:r>
          </a:p>
        </p:txBody>
      </p:sp>
      <p:cxnSp>
        <p:nvCxnSpPr>
          <p:cNvPr id="53" name="Straight Connector 52"/>
          <p:cNvCxnSpPr/>
          <p:nvPr/>
        </p:nvCxnSpPr>
        <p:spPr>
          <a:xfrm>
            <a:off x="5347141"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608052" y="681142"/>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PRESENT</a:t>
            </a:r>
          </a:p>
          <a:p>
            <a:pPr algn="ctr"/>
            <a:r>
              <a:rPr lang="en-US" sz="1400" b="1" dirty="0">
                <a:solidFill>
                  <a:schemeClr val="accent1"/>
                </a:solidFill>
                <a:latin typeface="Arial" panose="020B0604020202020204" pitchFamily="34" charset="0"/>
                <a:cs typeface="Arial" panose="020B0604020202020204" pitchFamily="34" charset="0"/>
              </a:rPr>
              <a:t>DAY</a:t>
            </a:r>
          </a:p>
        </p:txBody>
      </p:sp>
      <p:sp>
        <p:nvSpPr>
          <p:cNvPr id="55" name="TextBox 54"/>
          <p:cNvSpPr txBox="1"/>
          <p:nvPr/>
        </p:nvSpPr>
        <p:spPr>
          <a:xfrm>
            <a:off x="380272" y="1464132"/>
            <a:ext cx="4066206" cy="1323439"/>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We believe the ancestor of all 17 present day Galapagos finch species arrived in the islands about 2.3 million years ago.</a:t>
            </a:r>
            <a:endParaRPr lang="en-US" dirty="0">
              <a:latin typeface="Arial" panose="020B0604020202020204" pitchFamily="34" charset="0"/>
              <a:cs typeface="Arial" panose="020B0604020202020204" pitchFamily="34" charset="0"/>
            </a:endParaRPr>
          </a:p>
        </p:txBody>
      </p:sp>
      <p:pic>
        <p:nvPicPr>
          <p:cNvPr id="64" name="Picture 63"/>
          <p:cNvPicPr>
            <a:picLocks noChangeAspect="1"/>
          </p:cNvPicPr>
          <p:nvPr/>
        </p:nvPicPr>
        <p:blipFill rotWithShape="1">
          <a:blip r:embed="rId14" cstate="hqprint">
            <a:extLst>
              <a:ext uri="{28A0092B-C50C-407E-A947-70E740481C1C}">
                <a14:useLocalDpi xmlns:a14="http://schemas.microsoft.com/office/drawing/2010/main" val="0"/>
              </a:ext>
            </a:extLst>
          </a:blip>
          <a:srcRect/>
          <a:stretch/>
        </p:blipFill>
        <p:spPr>
          <a:xfrm flipH="1">
            <a:off x="1393765" y="3448770"/>
            <a:ext cx="608671" cy="389678"/>
          </a:xfrm>
          <a:prstGeom prst="rect">
            <a:avLst/>
          </a:prstGeom>
        </p:spPr>
      </p:pic>
      <p:sp>
        <p:nvSpPr>
          <p:cNvPr id="65" name="TextBox 64"/>
          <p:cNvSpPr txBox="1"/>
          <p:nvPr/>
        </p:nvSpPr>
        <p:spPr>
          <a:xfrm>
            <a:off x="1071408" y="3973143"/>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cxnSp>
        <p:nvCxnSpPr>
          <p:cNvPr id="66" name="Straight Connector 65"/>
          <p:cNvCxnSpPr>
            <a:cxnSpLocks/>
          </p:cNvCxnSpPr>
          <p:nvPr/>
        </p:nvCxnSpPr>
        <p:spPr>
          <a:xfrm>
            <a:off x="2080367" y="3833118"/>
            <a:ext cx="1071398" cy="0"/>
          </a:xfrm>
          <a:prstGeom prst="line">
            <a:avLst/>
          </a:prstGeom>
          <a:ln w="57150"/>
        </p:spPr>
        <p:style>
          <a:lnRef idx="2">
            <a:schemeClr val="dk1"/>
          </a:lnRef>
          <a:fillRef idx="0">
            <a:schemeClr val="dk1"/>
          </a:fillRef>
          <a:effectRef idx="1">
            <a:schemeClr val="dk1"/>
          </a:effectRef>
          <a:fontRef idx="minor">
            <a:schemeClr val="tx1"/>
          </a:fontRef>
        </p:style>
      </p:cxnSp>
      <p:cxnSp>
        <p:nvCxnSpPr>
          <p:cNvPr id="68" name="Straight Connector 67"/>
          <p:cNvCxnSpPr/>
          <p:nvPr/>
        </p:nvCxnSpPr>
        <p:spPr>
          <a:xfrm>
            <a:off x="2918926" y="3218371"/>
            <a:ext cx="1471961" cy="0"/>
          </a:xfrm>
          <a:prstGeom prst="line">
            <a:avLst/>
          </a:prstGeom>
          <a:ln w="57150"/>
          <a:scene3d>
            <a:camera prst="orthographicFront">
              <a:rot lat="0" lon="0" rev="3300000"/>
            </a:camera>
            <a:lightRig rig="threePt" dir="t"/>
          </a:scene3d>
        </p:spPr>
        <p:style>
          <a:lnRef idx="2">
            <a:schemeClr val="dk1"/>
          </a:lnRef>
          <a:fillRef idx="0">
            <a:schemeClr val="dk1"/>
          </a:fillRef>
          <a:effectRef idx="1">
            <a:schemeClr val="dk1"/>
          </a:effectRef>
          <a:fontRef idx="minor">
            <a:schemeClr val="tx1"/>
          </a:fontRef>
        </p:style>
      </p:cxnSp>
      <p:sp>
        <p:nvSpPr>
          <p:cNvPr id="69" name="Oval 68"/>
          <p:cNvSpPr/>
          <p:nvPr/>
        </p:nvSpPr>
        <p:spPr>
          <a:xfrm>
            <a:off x="3131675" y="3729150"/>
            <a:ext cx="220183" cy="210233"/>
          </a:xfrm>
          <a:prstGeom prst="ellipse">
            <a:avLst/>
          </a:prstGeom>
          <a:solidFill>
            <a:srgbClr val="0D37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574B4E34-43F7-9142-6DCA-CD063FAF42E5}"/>
              </a:ext>
            </a:extLst>
          </p:cNvPr>
          <p:cNvSpPr txBox="1"/>
          <p:nvPr/>
        </p:nvSpPr>
        <p:spPr>
          <a:xfrm>
            <a:off x="380272" y="5096246"/>
            <a:ext cx="4016115" cy="1200329"/>
          </a:xfrm>
          <a:prstGeom prst="rect">
            <a:avLst/>
          </a:prstGeom>
          <a:noFill/>
        </p:spPr>
        <p:txBody>
          <a:bodyPr wrap="square" rtlCol="0">
            <a:spAutoFit/>
          </a:bodyPr>
          <a:lstStyle/>
          <a:p>
            <a:pPr marL="0" lvl="1"/>
            <a:r>
              <a:rPr lang="en-US" sz="2400" i="1" dirty="0">
                <a:solidFill>
                  <a:srgbClr val="000000"/>
                </a:solidFill>
                <a:latin typeface="Arial" panose="020B0604020202020204" pitchFamily="34" charset="0"/>
                <a:cs typeface="Arial" panose="020B0604020202020204" pitchFamily="34" charset="0"/>
              </a:rPr>
              <a:t>What happened over the 2.3 million years indicated on the timeline?</a:t>
            </a:r>
          </a:p>
        </p:txBody>
      </p:sp>
      <p:cxnSp>
        <p:nvCxnSpPr>
          <p:cNvPr id="43" name="Straight Connector 42">
            <a:extLst>
              <a:ext uri="{FF2B5EF4-FFF2-40B4-BE49-F238E27FC236}">
                <a16:creationId xmlns:a16="http://schemas.microsoft.com/office/drawing/2014/main" id="{F955FE8C-A13B-DB14-7E99-15E121B2C70E}"/>
              </a:ext>
            </a:extLst>
          </p:cNvPr>
          <p:cNvCxnSpPr/>
          <p:nvPr/>
        </p:nvCxnSpPr>
        <p:spPr>
          <a:xfrm>
            <a:off x="2918926" y="4457391"/>
            <a:ext cx="1471961" cy="0"/>
          </a:xfrm>
          <a:prstGeom prst="line">
            <a:avLst/>
          </a:prstGeom>
          <a:ln w="57150"/>
          <a:scene3d>
            <a:camera prst="orthographicFront">
              <a:rot lat="0" lon="0" rev="18300000"/>
            </a:camera>
            <a:lightRig rig="threePt" dir="t"/>
          </a:scene3d>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930282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7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flipH="1">
            <a:off x="1360653" y="2434121"/>
            <a:ext cx="608671" cy="389678"/>
          </a:xfrm>
          <a:prstGeom prst="rect">
            <a:avLst/>
          </a:prstGeom>
        </p:spPr>
      </p:pic>
      <p:grpSp>
        <p:nvGrpSpPr>
          <p:cNvPr id="46" name="Group 45"/>
          <p:cNvGrpSpPr/>
          <p:nvPr/>
        </p:nvGrpSpPr>
        <p:grpSpPr>
          <a:xfrm>
            <a:off x="5198249" y="1141797"/>
            <a:ext cx="3357884" cy="5331636"/>
            <a:chOff x="5198249" y="802167"/>
            <a:chExt cx="3357884" cy="5331636"/>
          </a:xfrm>
        </p:grpSpPr>
        <p:pic>
          <p:nvPicPr>
            <p:cNvPr id="13" name="Picture 12"/>
            <p:cNvPicPr>
              <a:picLocks noChangeAspect="1"/>
            </p:cNvPicPr>
            <p:nvPr/>
          </p:nvPicPr>
          <p:blipFill rotWithShape="1">
            <a:blip r:embed="rId4" cstate="hqprint">
              <a:extLst>
                <a:ext uri="{28A0092B-C50C-407E-A947-70E740481C1C}">
                  <a14:useLocalDpi xmlns:a14="http://schemas.microsoft.com/office/drawing/2010/main" val="0"/>
                </a:ext>
              </a:extLst>
            </a:blip>
            <a:srcRect l="-2958" t="-3733"/>
            <a:stretch/>
          </p:blipFill>
          <p:spPr>
            <a:xfrm flipH="1">
              <a:off x="5207363" y="436193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5899385" y="4376695"/>
              <a:ext cx="1932879" cy="338554"/>
            </a:xfrm>
            <a:prstGeom prst="rect">
              <a:avLst/>
            </a:prstGeom>
            <a:noFill/>
          </p:spPr>
          <p:txBody>
            <a:bodyPr wrap="square" rtlCol="0">
              <a:spAutoFit/>
            </a:bodyPr>
            <a:lstStyle/>
            <a:p>
              <a:r>
                <a:rPr lang="en-US" sz="1600" dirty="0"/>
                <a:t>Large Tree Finch</a:t>
              </a:r>
            </a:p>
          </p:txBody>
        </p:sp>
        <p:pic>
          <p:nvPicPr>
            <p:cNvPr id="15" name="Picture 14"/>
            <p:cNvPicPr>
              <a:picLocks noChangeAspect="1"/>
            </p:cNvPicPr>
            <p:nvPr/>
          </p:nvPicPr>
          <p:blipFill rotWithShape="1">
            <a:blip r:embed="rId5" cstate="hqprint">
              <a:extLst>
                <a:ext uri="{28A0092B-C50C-407E-A947-70E740481C1C}">
                  <a14:useLocalDpi xmlns:a14="http://schemas.microsoft.com/office/drawing/2010/main" val="0"/>
                </a:ext>
              </a:extLst>
            </a:blip>
            <a:srcRect l="-2883" t="-2756"/>
            <a:stretch/>
          </p:blipFill>
          <p:spPr>
            <a:xfrm flipH="1">
              <a:off x="5202223" y="387358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5899384" y="3933095"/>
              <a:ext cx="1932879" cy="338554"/>
            </a:xfrm>
            <a:prstGeom prst="rect">
              <a:avLst/>
            </a:prstGeom>
            <a:noFill/>
          </p:spPr>
          <p:txBody>
            <a:bodyPr wrap="square" rtlCol="0">
              <a:spAutoFit/>
            </a:bodyPr>
            <a:lstStyle/>
            <a:p>
              <a:r>
                <a:rPr lang="en-US" sz="1600" dirty="0"/>
                <a:t>Small Tree Finch</a:t>
              </a:r>
            </a:p>
          </p:txBody>
        </p:sp>
        <p:pic>
          <p:nvPicPr>
            <p:cNvPr id="17" name="Picture 16"/>
            <p:cNvPicPr>
              <a:picLocks noChangeAspect="1"/>
            </p:cNvPicPr>
            <p:nvPr/>
          </p:nvPicPr>
          <p:blipFill rotWithShape="1">
            <a:blip r:embed="rId6" cstate="hqprint">
              <a:extLst>
                <a:ext uri="{28A0092B-C50C-407E-A947-70E740481C1C}">
                  <a14:useLocalDpi xmlns:a14="http://schemas.microsoft.com/office/drawing/2010/main" val="0"/>
                </a:ext>
              </a:extLst>
            </a:blip>
            <a:srcRect l="-2930" t="-2417"/>
            <a:stretch/>
          </p:blipFill>
          <p:spPr>
            <a:xfrm flipH="1">
              <a:off x="5207364" y="475870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8" name="TextBox 17"/>
            <p:cNvSpPr txBox="1"/>
            <p:nvPr/>
          </p:nvSpPr>
          <p:spPr>
            <a:xfrm>
              <a:off x="5899385" y="4798875"/>
              <a:ext cx="2074130" cy="338554"/>
            </a:xfrm>
            <a:prstGeom prst="rect">
              <a:avLst/>
            </a:prstGeom>
            <a:noFill/>
          </p:spPr>
          <p:txBody>
            <a:bodyPr wrap="square" rtlCol="0">
              <a:spAutoFit/>
            </a:bodyPr>
            <a:lstStyle/>
            <a:p>
              <a:r>
                <a:rPr lang="en-US" sz="1600" dirty="0"/>
                <a:t>Medium Tree Finch</a:t>
              </a:r>
            </a:p>
          </p:txBody>
        </p:sp>
        <p:pic>
          <p:nvPicPr>
            <p:cNvPr id="19" name="Picture 18"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3835" t="-4533"/>
            <a:stretch/>
          </p:blipFill>
          <p:spPr>
            <a:xfrm flipH="1">
              <a:off x="5207363" y="519629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0" name="TextBox 19"/>
            <p:cNvSpPr txBox="1"/>
            <p:nvPr/>
          </p:nvSpPr>
          <p:spPr>
            <a:xfrm>
              <a:off x="5899385" y="5310348"/>
              <a:ext cx="2074130" cy="338554"/>
            </a:xfrm>
            <a:prstGeom prst="rect">
              <a:avLst/>
            </a:prstGeom>
            <a:noFill/>
          </p:spPr>
          <p:txBody>
            <a:bodyPr wrap="square" rtlCol="0">
              <a:spAutoFit/>
            </a:bodyPr>
            <a:lstStyle/>
            <a:p>
              <a:r>
                <a:rPr lang="en-US" sz="1600" dirty="0"/>
                <a:t>Mangrove Finch</a:t>
              </a:r>
            </a:p>
          </p:txBody>
        </p:sp>
        <p:pic>
          <p:nvPicPr>
            <p:cNvPr id="21" name="Picture 20"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8391" t="-3507"/>
            <a:stretch/>
          </p:blipFill>
          <p:spPr>
            <a:xfrm flipH="1">
              <a:off x="5207666" y="567097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2" name="TextBox 21"/>
            <p:cNvSpPr txBox="1"/>
            <p:nvPr/>
          </p:nvSpPr>
          <p:spPr>
            <a:xfrm>
              <a:off x="5885307" y="5709474"/>
              <a:ext cx="2074130" cy="338554"/>
            </a:xfrm>
            <a:prstGeom prst="rect">
              <a:avLst/>
            </a:prstGeom>
            <a:noFill/>
          </p:spPr>
          <p:txBody>
            <a:bodyPr wrap="square" rtlCol="0">
              <a:spAutoFit/>
            </a:bodyPr>
            <a:lstStyle/>
            <a:p>
              <a:r>
                <a:rPr lang="en-US" sz="1600" dirty="0"/>
                <a:t>Woodpecker Finch</a:t>
              </a:r>
            </a:p>
          </p:txBody>
        </p:sp>
        <p:sp>
          <p:nvSpPr>
            <p:cNvPr id="23" name="Rectangle 22"/>
            <p:cNvSpPr/>
            <p:nvPr/>
          </p:nvSpPr>
          <p:spPr>
            <a:xfrm rot="16200000">
              <a:off x="7334256" y="4917377"/>
              <a:ext cx="2153160" cy="279692"/>
            </a:xfrm>
            <a:prstGeom prst="rect">
              <a:avLst/>
            </a:prstGeom>
            <a:solidFill>
              <a:srgbClr val="C1B5D7"/>
            </a:solidFill>
            <a:ln>
              <a:solidFill>
                <a:srgbClr val="C1B5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INSECTS</a:t>
              </a:r>
            </a:p>
          </p:txBody>
        </p:sp>
        <p:pic>
          <p:nvPicPr>
            <p:cNvPr id="24" name="Picture 23"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3897" t="-6326"/>
            <a:stretch/>
          </p:blipFill>
          <p:spPr>
            <a:xfrm flipH="1">
              <a:off x="5198249" y="97434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5" name="Picture 24"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3374" t="-3322"/>
            <a:stretch/>
          </p:blipFill>
          <p:spPr>
            <a:xfrm flipH="1">
              <a:off x="5210168" y="179488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6" name="Picture 25"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2796" t="-3390"/>
            <a:stretch/>
          </p:blipFill>
          <p:spPr>
            <a:xfrm flipH="1">
              <a:off x="5206195" y="139208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7" name="Picture 26"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6079" t="-5658"/>
            <a:stretch/>
          </p:blipFill>
          <p:spPr>
            <a:xfrm flipH="1">
              <a:off x="5202222" y="260651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5880151" y="2709464"/>
              <a:ext cx="2530687" cy="338554"/>
            </a:xfrm>
            <a:prstGeom prst="rect">
              <a:avLst/>
            </a:prstGeom>
            <a:noFill/>
          </p:spPr>
          <p:txBody>
            <a:bodyPr wrap="square" rtlCol="0">
              <a:spAutoFit/>
            </a:bodyPr>
            <a:lstStyle/>
            <a:p>
              <a:r>
                <a:rPr lang="en-US" sz="1600" dirty="0"/>
                <a:t>Common Cactus Finch</a:t>
              </a:r>
            </a:p>
          </p:txBody>
        </p:sp>
        <p:pic>
          <p:nvPicPr>
            <p:cNvPr id="29" name="Picture 28"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4557" t="-6335"/>
            <a:stretch/>
          </p:blipFill>
          <p:spPr>
            <a:xfrm flipH="1">
              <a:off x="5202222" y="218987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0" name="TextBox 29"/>
            <p:cNvSpPr txBox="1"/>
            <p:nvPr/>
          </p:nvSpPr>
          <p:spPr>
            <a:xfrm>
              <a:off x="5896572" y="2289330"/>
              <a:ext cx="2530687" cy="338554"/>
            </a:xfrm>
            <a:prstGeom prst="rect">
              <a:avLst/>
            </a:prstGeom>
            <a:noFill/>
          </p:spPr>
          <p:txBody>
            <a:bodyPr wrap="square" rtlCol="0">
              <a:spAutoFit/>
            </a:bodyPr>
            <a:lstStyle/>
            <a:p>
              <a:r>
                <a:rPr lang="en-US" sz="1600" dirty="0" err="1"/>
                <a:t>Hispañola</a:t>
              </a:r>
              <a:r>
                <a:rPr lang="en-US" sz="1600" dirty="0"/>
                <a:t> Cactus Finch</a:t>
              </a:r>
            </a:p>
          </p:txBody>
        </p:sp>
        <p:pic>
          <p:nvPicPr>
            <p:cNvPr id="31" name="Picture 30"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4" cstate="hqprint">
              <a:extLst>
                <a:ext uri="{28A0092B-C50C-407E-A947-70E740481C1C}">
                  <a14:useLocalDpi xmlns:a14="http://schemas.microsoft.com/office/drawing/2010/main" val="0"/>
                </a:ext>
              </a:extLst>
            </a:blip>
            <a:srcRect l="-5245"/>
            <a:stretch/>
          </p:blipFill>
          <p:spPr>
            <a:xfrm flipH="1">
              <a:off x="5203490" y="343191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5896742" y="3517251"/>
              <a:ext cx="2648497" cy="338554"/>
            </a:xfrm>
            <a:prstGeom prst="rect">
              <a:avLst/>
            </a:prstGeom>
            <a:noFill/>
          </p:spPr>
          <p:txBody>
            <a:bodyPr wrap="square" rtlCol="0">
              <a:spAutoFit/>
            </a:bodyPr>
            <a:lstStyle/>
            <a:p>
              <a:r>
                <a:rPr lang="en-US" sz="1600" dirty="0"/>
                <a:t>Vegetarian Finch</a:t>
              </a:r>
            </a:p>
          </p:txBody>
        </p:sp>
        <p:sp>
          <p:nvSpPr>
            <p:cNvPr id="33" name="Rectangle 32"/>
            <p:cNvSpPr/>
            <p:nvPr/>
          </p:nvSpPr>
          <p:spPr>
            <a:xfrm rot="16200000">
              <a:off x="7972271" y="2433870"/>
              <a:ext cx="877145" cy="2905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FLOWERS</a:t>
              </a:r>
            </a:p>
          </p:txBody>
        </p:sp>
        <p:sp>
          <p:nvSpPr>
            <p:cNvPr id="34" name="Rectangle 33"/>
            <p:cNvSpPr/>
            <p:nvPr/>
          </p:nvSpPr>
          <p:spPr>
            <a:xfrm rot="16200000">
              <a:off x="8105839" y="3523517"/>
              <a:ext cx="613299" cy="2872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BUDS</a:t>
              </a:r>
            </a:p>
          </p:txBody>
        </p:sp>
        <p:sp>
          <p:nvSpPr>
            <p:cNvPr id="35" name="Rectangle 34"/>
            <p:cNvSpPr/>
            <p:nvPr/>
          </p:nvSpPr>
          <p:spPr>
            <a:xfrm rot="16200000">
              <a:off x="7749510" y="1318207"/>
              <a:ext cx="1322662" cy="290581"/>
            </a:xfrm>
            <a:prstGeom prst="rect">
              <a:avLst/>
            </a:prstGeom>
            <a:solidFill>
              <a:srgbClr val="C89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SEEDS</a:t>
              </a:r>
            </a:p>
          </p:txBody>
        </p:sp>
        <p:sp>
          <p:nvSpPr>
            <p:cNvPr id="36" name="TextBox 35"/>
            <p:cNvSpPr txBox="1"/>
            <p:nvPr/>
          </p:nvSpPr>
          <p:spPr>
            <a:xfrm>
              <a:off x="5906174" y="1796222"/>
              <a:ext cx="2530687" cy="338554"/>
            </a:xfrm>
            <a:prstGeom prst="rect">
              <a:avLst/>
            </a:prstGeom>
            <a:noFill/>
          </p:spPr>
          <p:txBody>
            <a:bodyPr wrap="square" rtlCol="0">
              <a:spAutoFit/>
            </a:bodyPr>
            <a:lstStyle/>
            <a:p>
              <a:r>
                <a:rPr lang="en-US" sz="1600" dirty="0"/>
                <a:t>Small Ground Finch</a:t>
              </a:r>
            </a:p>
          </p:txBody>
        </p:sp>
        <p:sp>
          <p:nvSpPr>
            <p:cNvPr id="37" name="TextBox 36"/>
            <p:cNvSpPr txBox="1"/>
            <p:nvPr/>
          </p:nvSpPr>
          <p:spPr>
            <a:xfrm>
              <a:off x="5880149" y="1396427"/>
              <a:ext cx="2530687" cy="338554"/>
            </a:xfrm>
            <a:prstGeom prst="rect">
              <a:avLst/>
            </a:prstGeom>
            <a:noFill/>
          </p:spPr>
          <p:txBody>
            <a:bodyPr wrap="square" rtlCol="0">
              <a:spAutoFit/>
            </a:bodyPr>
            <a:lstStyle/>
            <a:p>
              <a:r>
                <a:rPr lang="en-US" sz="1600" dirty="0"/>
                <a:t>Medium Ground Finch</a:t>
              </a:r>
            </a:p>
          </p:txBody>
        </p:sp>
        <p:sp>
          <p:nvSpPr>
            <p:cNvPr id="38" name="TextBox 37"/>
            <p:cNvSpPr txBox="1"/>
            <p:nvPr/>
          </p:nvSpPr>
          <p:spPr>
            <a:xfrm>
              <a:off x="5880149" y="944837"/>
              <a:ext cx="2530687" cy="338554"/>
            </a:xfrm>
            <a:prstGeom prst="rect">
              <a:avLst/>
            </a:prstGeom>
            <a:noFill/>
          </p:spPr>
          <p:txBody>
            <a:bodyPr wrap="square" rtlCol="0">
              <a:spAutoFit/>
            </a:bodyPr>
            <a:lstStyle/>
            <a:p>
              <a:r>
                <a:rPr lang="en-US" sz="1600" dirty="0"/>
                <a:t>Large Ground Finch</a:t>
              </a:r>
            </a:p>
          </p:txBody>
        </p:sp>
      </p:grpSp>
      <p:sp>
        <p:nvSpPr>
          <p:cNvPr id="47" name="Right Arrow 46"/>
          <p:cNvSpPr/>
          <p:nvPr/>
        </p:nvSpPr>
        <p:spPr>
          <a:xfrm>
            <a:off x="552735" y="137164"/>
            <a:ext cx="5645238" cy="463731"/>
          </a:xfrm>
          <a:prstGeom prst="rightArrow">
            <a:avLst/>
          </a:prstGeom>
          <a:gradFill flip="none" rotWithShape="1">
            <a:gsLst>
              <a:gs pos="0">
                <a:schemeClr val="accent1">
                  <a:lumMod val="60000"/>
                  <a:lumOff val="40000"/>
                </a:schemeClr>
              </a:gs>
              <a:gs pos="97425">
                <a:schemeClr val="accent1">
                  <a:lumMod val="20000"/>
                  <a:lumOff val="80000"/>
                </a:schemeClr>
              </a:gs>
              <a:gs pos="47000">
                <a:schemeClr val="accent1">
                  <a:lumMod val="40000"/>
                  <a:lumOff val="60000"/>
                </a:schemeClr>
              </a:gs>
            </a:gsLst>
            <a:lin ang="10800000" scaled="1"/>
            <a:tileRect/>
          </a:grad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2388330" y="-92636"/>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sp>
        <p:nvSpPr>
          <p:cNvPr id="49" name="TextBox 48"/>
          <p:cNvSpPr txBox="1"/>
          <p:nvPr/>
        </p:nvSpPr>
        <p:spPr>
          <a:xfrm>
            <a:off x="984868" y="2954820"/>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cxnSp>
        <p:nvCxnSpPr>
          <p:cNvPr id="51" name="Straight Connector 50"/>
          <p:cNvCxnSpPr/>
          <p:nvPr/>
        </p:nvCxnSpPr>
        <p:spPr>
          <a:xfrm>
            <a:off x="1387694" y="147654"/>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521176" y="719010"/>
            <a:ext cx="1780127" cy="646331"/>
          </a:xfrm>
          <a:prstGeom prst="rect">
            <a:avLst/>
          </a:prstGeom>
          <a:noFill/>
        </p:spPr>
        <p:txBody>
          <a:bodyPr wrap="square" rtlCol="0">
            <a:spAutoFit/>
          </a:bodyPr>
          <a:lstStyle/>
          <a:p>
            <a:pPr algn="ctr"/>
            <a:r>
              <a:rPr lang="en-US" b="1" dirty="0">
                <a:solidFill>
                  <a:schemeClr val="accent1"/>
                </a:solidFill>
                <a:latin typeface="Arial" panose="020B0604020202020204" pitchFamily="34" charset="0"/>
                <a:cs typeface="Arial" panose="020B0604020202020204" pitchFamily="34" charset="0"/>
              </a:rPr>
              <a:t>2.3 MILLION</a:t>
            </a:r>
          </a:p>
          <a:p>
            <a:pPr algn="ctr"/>
            <a:r>
              <a:rPr lang="en-US" b="1" dirty="0">
                <a:solidFill>
                  <a:schemeClr val="accent1"/>
                </a:solidFill>
                <a:latin typeface="Arial" panose="020B0604020202020204" pitchFamily="34" charset="0"/>
                <a:cs typeface="Arial" panose="020B0604020202020204" pitchFamily="34" charset="0"/>
              </a:rPr>
              <a:t>YEARS AGO</a:t>
            </a:r>
          </a:p>
        </p:txBody>
      </p:sp>
      <p:cxnSp>
        <p:nvCxnSpPr>
          <p:cNvPr id="53" name="Straight Connector 52"/>
          <p:cNvCxnSpPr/>
          <p:nvPr/>
        </p:nvCxnSpPr>
        <p:spPr>
          <a:xfrm>
            <a:off x="5347141"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608052" y="681142"/>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PRESENT</a:t>
            </a:r>
          </a:p>
          <a:p>
            <a:pPr algn="ctr"/>
            <a:r>
              <a:rPr lang="en-US" sz="1400" b="1" dirty="0">
                <a:solidFill>
                  <a:schemeClr val="accent1"/>
                </a:solidFill>
                <a:latin typeface="Arial" panose="020B0604020202020204" pitchFamily="34" charset="0"/>
                <a:cs typeface="Arial" panose="020B0604020202020204" pitchFamily="34" charset="0"/>
              </a:rPr>
              <a:t>DAY</a:t>
            </a:r>
          </a:p>
        </p:txBody>
      </p:sp>
      <p:cxnSp>
        <p:nvCxnSpPr>
          <p:cNvPr id="60" name="Straight Connector 59"/>
          <p:cNvCxnSpPr/>
          <p:nvPr/>
        </p:nvCxnSpPr>
        <p:spPr>
          <a:xfrm>
            <a:off x="2301303" y="2796121"/>
            <a:ext cx="626703" cy="1"/>
          </a:xfrm>
          <a:prstGeom prst="line">
            <a:avLst/>
          </a:prstGeom>
          <a:ln w="57150"/>
        </p:spPr>
        <p:style>
          <a:lnRef idx="2">
            <a:schemeClr val="dk1"/>
          </a:lnRef>
          <a:fillRef idx="0">
            <a:schemeClr val="dk1"/>
          </a:fillRef>
          <a:effectRef idx="1">
            <a:schemeClr val="dk1"/>
          </a:effectRef>
          <a:fontRef idx="minor">
            <a:schemeClr val="tx1"/>
          </a:fontRef>
        </p:style>
      </p:cxnSp>
      <p:cxnSp>
        <p:nvCxnSpPr>
          <p:cNvPr id="61" name="Straight Connector 60"/>
          <p:cNvCxnSpPr/>
          <p:nvPr/>
        </p:nvCxnSpPr>
        <p:spPr>
          <a:xfrm>
            <a:off x="2639373" y="3405586"/>
            <a:ext cx="1471961" cy="0"/>
          </a:xfrm>
          <a:prstGeom prst="line">
            <a:avLst/>
          </a:prstGeom>
          <a:ln w="57150"/>
          <a:scene3d>
            <a:camera prst="orthographicFront">
              <a:rot lat="0" lon="0" rev="18300000"/>
            </a:camera>
            <a:lightRig rig="threePt" dir="t"/>
          </a:scene3d>
        </p:spPr>
        <p:style>
          <a:lnRef idx="2">
            <a:schemeClr val="dk1"/>
          </a:lnRef>
          <a:fillRef idx="0">
            <a:schemeClr val="dk1"/>
          </a:fillRef>
          <a:effectRef idx="1">
            <a:schemeClr val="dk1"/>
          </a:effectRef>
          <a:fontRef idx="minor">
            <a:schemeClr val="tx1"/>
          </a:fontRef>
        </p:style>
      </p:cxnSp>
      <p:cxnSp>
        <p:nvCxnSpPr>
          <p:cNvPr id="62" name="Straight Connector 61"/>
          <p:cNvCxnSpPr/>
          <p:nvPr/>
        </p:nvCxnSpPr>
        <p:spPr>
          <a:xfrm>
            <a:off x="2623244" y="2165979"/>
            <a:ext cx="1471961" cy="0"/>
          </a:xfrm>
          <a:prstGeom prst="line">
            <a:avLst/>
          </a:prstGeom>
          <a:ln w="57150"/>
          <a:scene3d>
            <a:camera prst="orthographicFront">
              <a:rot lat="0" lon="0" rev="3300000"/>
            </a:camera>
            <a:lightRig rig="threePt" dir="t"/>
          </a:scene3d>
        </p:spPr>
        <p:style>
          <a:lnRef idx="2">
            <a:schemeClr val="dk1"/>
          </a:lnRef>
          <a:fillRef idx="0">
            <a:schemeClr val="dk1"/>
          </a:fillRef>
          <a:effectRef idx="1">
            <a:schemeClr val="dk1"/>
          </a:effectRef>
          <a:fontRef idx="minor">
            <a:schemeClr val="tx1"/>
          </a:fontRef>
        </p:style>
      </p:cxnSp>
      <p:sp>
        <p:nvSpPr>
          <p:cNvPr id="63" name="Oval 62"/>
          <p:cNvSpPr/>
          <p:nvPr/>
        </p:nvSpPr>
        <p:spPr>
          <a:xfrm>
            <a:off x="2831141" y="2670327"/>
            <a:ext cx="220183" cy="210233"/>
          </a:xfrm>
          <a:prstGeom prst="ellipse">
            <a:avLst/>
          </a:prstGeom>
          <a:solidFill>
            <a:srgbClr val="0D37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574B4E34-43F7-9142-6DCA-CD063FAF42E5}"/>
              </a:ext>
            </a:extLst>
          </p:cNvPr>
          <p:cNvSpPr txBox="1"/>
          <p:nvPr/>
        </p:nvSpPr>
        <p:spPr>
          <a:xfrm>
            <a:off x="430885" y="4188289"/>
            <a:ext cx="4459785" cy="2308324"/>
          </a:xfrm>
          <a:prstGeom prst="rect">
            <a:avLst/>
          </a:prstGeom>
          <a:noFill/>
        </p:spPr>
        <p:txBody>
          <a:bodyPr wrap="square" rtlCol="0">
            <a:spAutoFit/>
          </a:bodyPr>
          <a:lstStyle/>
          <a:p>
            <a:pPr marL="0" lvl="1"/>
            <a:r>
              <a:rPr lang="en-US" sz="2400" dirty="0">
                <a:solidFill>
                  <a:srgbClr val="256800"/>
                </a:solidFill>
                <a:latin typeface="Arial" panose="020B0604020202020204" pitchFamily="34" charset="0"/>
                <a:cs typeface="Arial" panose="020B0604020202020204" pitchFamily="34" charset="0"/>
              </a:rPr>
              <a:t>Once they were separated, </a:t>
            </a:r>
            <a:r>
              <a:rPr lang="en-US" sz="2400" u="sng" dirty="0">
                <a:solidFill>
                  <a:srgbClr val="256800"/>
                </a:solidFill>
                <a:latin typeface="Arial" panose="020B0604020202020204" pitchFamily="34" charset="0"/>
                <a:cs typeface="Arial" panose="020B0604020202020204" pitchFamily="34" charset="0"/>
              </a:rPr>
              <a:t>what forces</a:t>
            </a:r>
            <a:r>
              <a:rPr lang="en-US" sz="2400" dirty="0">
                <a:solidFill>
                  <a:srgbClr val="256800"/>
                </a:solidFill>
                <a:latin typeface="Arial" panose="020B0604020202020204" pitchFamily="34" charset="0"/>
                <a:cs typeface="Arial" panose="020B0604020202020204" pitchFamily="34" charset="0"/>
              </a:rPr>
              <a:t> acted on the groups that eventually resulted in them becoming different species? Write your thoughts in </a:t>
            </a:r>
            <a:r>
              <a:rPr lang="en-US" sz="2400" b="1" dirty="0">
                <a:solidFill>
                  <a:srgbClr val="256800"/>
                </a:solidFill>
                <a:latin typeface="Arial" panose="020B0604020202020204" pitchFamily="34" charset="0"/>
                <a:cs typeface="Arial" panose="020B0604020202020204" pitchFamily="34" charset="0"/>
              </a:rPr>
              <a:t>Doodle Box D</a:t>
            </a:r>
            <a:r>
              <a:rPr lang="en-US" sz="2400" dirty="0">
                <a:solidFill>
                  <a:srgbClr val="256800"/>
                </a:solidFill>
                <a:latin typeface="Arial" panose="020B0604020202020204" pitchFamily="34" charset="0"/>
                <a:cs typeface="Arial" panose="020B0604020202020204" pitchFamily="34" charset="0"/>
              </a:rPr>
              <a:t>.</a:t>
            </a:r>
          </a:p>
        </p:txBody>
      </p:sp>
      <p:sp>
        <p:nvSpPr>
          <p:cNvPr id="43" name="TextBox 42">
            <a:extLst>
              <a:ext uri="{FF2B5EF4-FFF2-40B4-BE49-F238E27FC236}">
                <a16:creationId xmlns:a16="http://schemas.microsoft.com/office/drawing/2014/main" id="{574B4E34-43F7-9142-6DCA-CD063FAF42E5}"/>
              </a:ext>
            </a:extLst>
          </p:cNvPr>
          <p:cNvSpPr txBox="1"/>
          <p:nvPr/>
        </p:nvSpPr>
        <p:spPr>
          <a:xfrm>
            <a:off x="447722" y="1616301"/>
            <a:ext cx="5126726" cy="461665"/>
          </a:xfrm>
          <a:prstGeom prst="rect">
            <a:avLst/>
          </a:prstGeom>
          <a:noFill/>
        </p:spPr>
        <p:txBody>
          <a:bodyPr wrap="square" rtlCol="0">
            <a:spAutoFit/>
          </a:bodyPr>
          <a:lstStyle/>
          <a:p>
            <a:pPr marL="0" lvl="1"/>
            <a:r>
              <a:rPr lang="en-US" sz="2400" b="1" i="1" dirty="0">
                <a:solidFill>
                  <a:srgbClr val="000000"/>
                </a:solidFill>
                <a:latin typeface="Arial" panose="020B0604020202020204" pitchFamily="34" charset="0"/>
                <a:cs typeface="Arial" panose="020B0604020202020204" pitchFamily="34" charset="0"/>
              </a:rPr>
              <a:t>Review…</a:t>
            </a:r>
          </a:p>
        </p:txBody>
      </p:sp>
      <p:pic>
        <p:nvPicPr>
          <p:cNvPr id="44" name="Picture 43">
            <a:extLst>
              <a:ext uri="{FF2B5EF4-FFF2-40B4-BE49-F238E27FC236}">
                <a16:creationId xmlns:a16="http://schemas.microsoft.com/office/drawing/2014/main" id="{887466C7-EA88-08CD-5A32-25552BE6FFD3}"/>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3011085" y="6149201"/>
            <a:ext cx="642947" cy="648466"/>
          </a:xfrm>
          <a:prstGeom prst="rect">
            <a:avLst/>
          </a:prstGeom>
        </p:spPr>
      </p:pic>
    </p:spTree>
    <p:extLst>
      <p:ext uri="{BB962C8B-B14F-4D97-AF65-F5344CB8AC3E}">
        <p14:creationId xmlns:p14="http://schemas.microsoft.com/office/powerpoint/2010/main" val="594659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5198249" y="1141797"/>
            <a:ext cx="3357884" cy="5331636"/>
            <a:chOff x="5198249" y="802167"/>
            <a:chExt cx="3357884" cy="5331636"/>
          </a:xfrm>
        </p:grpSpPr>
        <p:pic>
          <p:nvPicPr>
            <p:cNvPr id="13" name="Picture 12"/>
            <p:cNvPicPr>
              <a:picLocks noChangeAspect="1"/>
            </p:cNvPicPr>
            <p:nvPr/>
          </p:nvPicPr>
          <p:blipFill rotWithShape="1">
            <a:blip r:embed="rId3" cstate="hqprint">
              <a:extLst>
                <a:ext uri="{28A0092B-C50C-407E-A947-70E740481C1C}">
                  <a14:useLocalDpi xmlns:a14="http://schemas.microsoft.com/office/drawing/2010/main" val="0"/>
                </a:ext>
              </a:extLst>
            </a:blip>
            <a:srcRect l="-2958" t="-3733"/>
            <a:stretch/>
          </p:blipFill>
          <p:spPr>
            <a:xfrm flipH="1">
              <a:off x="5207363" y="436193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5899385" y="4376695"/>
              <a:ext cx="1932879" cy="338554"/>
            </a:xfrm>
            <a:prstGeom prst="rect">
              <a:avLst/>
            </a:prstGeom>
            <a:noFill/>
          </p:spPr>
          <p:txBody>
            <a:bodyPr wrap="square" rtlCol="0">
              <a:spAutoFit/>
            </a:bodyPr>
            <a:lstStyle/>
            <a:p>
              <a:r>
                <a:rPr lang="en-US" sz="1600" dirty="0"/>
                <a:t>Large Tree Finch</a:t>
              </a:r>
            </a:p>
          </p:txBody>
        </p:sp>
        <p:pic>
          <p:nvPicPr>
            <p:cNvPr id="15" name="Picture 14"/>
            <p:cNvPicPr>
              <a:picLocks noChangeAspect="1"/>
            </p:cNvPicPr>
            <p:nvPr/>
          </p:nvPicPr>
          <p:blipFill rotWithShape="1">
            <a:blip r:embed="rId4" cstate="hqprint">
              <a:extLst>
                <a:ext uri="{28A0092B-C50C-407E-A947-70E740481C1C}">
                  <a14:useLocalDpi xmlns:a14="http://schemas.microsoft.com/office/drawing/2010/main" val="0"/>
                </a:ext>
              </a:extLst>
            </a:blip>
            <a:srcRect l="-2883" t="-2756"/>
            <a:stretch/>
          </p:blipFill>
          <p:spPr>
            <a:xfrm flipH="1">
              <a:off x="5202223" y="387358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5899384" y="3933095"/>
              <a:ext cx="1932879" cy="338554"/>
            </a:xfrm>
            <a:prstGeom prst="rect">
              <a:avLst/>
            </a:prstGeom>
            <a:noFill/>
          </p:spPr>
          <p:txBody>
            <a:bodyPr wrap="square" rtlCol="0">
              <a:spAutoFit/>
            </a:bodyPr>
            <a:lstStyle/>
            <a:p>
              <a:r>
                <a:rPr lang="en-US" sz="1600" dirty="0"/>
                <a:t>Small Tree Finch</a:t>
              </a:r>
            </a:p>
          </p:txBody>
        </p:sp>
        <p:pic>
          <p:nvPicPr>
            <p:cNvPr id="17" name="Picture 16"/>
            <p:cNvPicPr>
              <a:picLocks noChangeAspect="1"/>
            </p:cNvPicPr>
            <p:nvPr/>
          </p:nvPicPr>
          <p:blipFill rotWithShape="1">
            <a:blip r:embed="rId5" cstate="hqprint">
              <a:extLst>
                <a:ext uri="{28A0092B-C50C-407E-A947-70E740481C1C}">
                  <a14:useLocalDpi xmlns:a14="http://schemas.microsoft.com/office/drawing/2010/main" val="0"/>
                </a:ext>
              </a:extLst>
            </a:blip>
            <a:srcRect l="-2930" t="-2417"/>
            <a:stretch/>
          </p:blipFill>
          <p:spPr>
            <a:xfrm flipH="1">
              <a:off x="5207364" y="475870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8" name="TextBox 17"/>
            <p:cNvSpPr txBox="1"/>
            <p:nvPr/>
          </p:nvSpPr>
          <p:spPr>
            <a:xfrm>
              <a:off x="5899385" y="4798875"/>
              <a:ext cx="2074130" cy="338554"/>
            </a:xfrm>
            <a:prstGeom prst="rect">
              <a:avLst/>
            </a:prstGeom>
            <a:noFill/>
          </p:spPr>
          <p:txBody>
            <a:bodyPr wrap="square" rtlCol="0">
              <a:spAutoFit/>
            </a:bodyPr>
            <a:lstStyle/>
            <a:p>
              <a:r>
                <a:rPr lang="en-US" sz="1600" dirty="0"/>
                <a:t>Medium Tree Finch</a:t>
              </a:r>
            </a:p>
          </p:txBody>
        </p:sp>
        <p:pic>
          <p:nvPicPr>
            <p:cNvPr id="19" name="Picture 18"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3835" t="-4533"/>
            <a:stretch/>
          </p:blipFill>
          <p:spPr>
            <a:xfrm flipH="1">
              <a:off x="5207363" y="519629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0" name="TextBox 19"/>
            <p:cNvSpPr txBox="1"/>
            <p:nvPr/>
          </p:nvSpPr>
          <p:spPr>
            <a:xfrm>
              <a:off x="5899385" y="5310348"/>
              <a:ext cx="2074130" cy="338554"/>
            </a:xfrm>
            <a:prstGeom prst="rect">
              <a:avLst/>
            </a:prstGeom>
            <a:noFill/>
          </p:spPr>
          <p:txBody>
            <a:bodyPr wrap="square" rtlCol="0">
              <a:spAutoFit/>
            </a:bodyPr>
            <a:lstStyle/>
            <a:p>
              <a:r>
                <a:rPr lang="en-US" sz="1600" dirty="0"/>
                <a:t>Mangrove Finch</a:t>
              </a:r>
            </a:p>
          </p:txBody>
        </p:sp>
        <p:pic>
          <p:nvPicPr>
            <p:cNvPr id="21" name="Picture 20"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8391" t="-3507"/>
            <a:stretch/>
          </p:blipFill>
          <p:spPr>
            <a:xfrm flipH="1">
              <a:off x="5207666" y="567097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2" name="TextBox 21"/>
            <p:cNvSpPr txBox="1"/>
            <p:nvPr/>
          </p:nvSpPr>
          <p:spPr>
            <a:xfrm>
              <a:off x="5885307" y="5709474"/>
              <a:ext cx="2074130" cy="338554"/>
            </a:xfrm>
            <a:prstGeom prst="rect">
              <a:avLst/>
            </a:prstGeom>
            <a:noFill/>
          </p:spPr>
          <p:txBody>
            <a:bodyPr wrap="square" rtlCol="0">
              <a:spAutoFit/>
            </a:bodyPr>
            <a:lstStyle/>
            <a:p>
              <a:r>
                <a:rPr lang="en-US" sz="1600" dirty="0"/>
                <a:t>Woodpecker Finch</a:t>
              </a:r>
            </a:p>
          </p:txBody>
        </p:sp>
        <p:sp>
          <p:nvSpPr>
            <p:cNvPr id="23" name="Rectangle 22"/>
            <p:cNvSpPr/>
            <p:nvPr/>
          </p:nvSpPr>
          <p:spPr>
            <a:xfrm rot="16200000">
              <a:off x="7334256" y="4917377"/>
              <a:ext cx="2153160" cy="279692"/>
            </a:xfrm>
            <a:prstGeom prst="rect">
              <a:avLst/>
            </a:prstGeom>
            <a:solidFill>
              <a:srgbClr val="C1B5D7"/>
            </a:solidFill>
            <a:ln>
              <a:solidFill>
                <a:srgbClr val="C1B5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INSECTS</a:t>
              </a:r>
            </a:p>
          </p:txBody>
        </p:sp>
        <p:pic>
          <p:nvPicPr>
            <p:cNvPr id="24" name="Picture 23"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3897" t="-6326"/>
            <a:stretch/>
          </p:blipFill>
          <p:spPr>
            <a:xfrm flipH="1">
              <a:off x="5198249" y="97434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5" name="Picture 24"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3374" t="-3322"/>
            <a:stretch/>
          </p:blipFill>
          <p:spPr>
            <a:xfrm flipH="1">
              <a:off x="5210168" y="179488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6" name="Picture 25"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2796" t="-3390"/>
            <a:stretch/>
          </p:blipFill>
          <p:spPr>
            <a:xfrm flipH="1">
              <a:off x="5206195" y="139208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7" name="Picture 26"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6079" t="-5658"/>
            <a:stretch/>
          </p:blipFill>
          <p:spPr>
            <a:xfrm flipH="1">
              <a:off x="5202222" y="260651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5880151" y="2709464"/>
              <a:ext cx="2530687" cy="338554"/>
            </a:xfrm>
            <a:prstGeom prst="rect">
              <a:avLst/>
            </a:prstGeom>
            <a:noFill/>
          </p:spPr>
          <p:txBody>
            <a:bodyPr wrap="square" rtlCol="0">
              <a:spAutoFit/>
            </a:bodyPr>
            <a:lstStyle/>
            <a:p>
              <a:r>
                <a:rPr lang="en-US" sz="1600" dirty="0"/>
                <a:t>Common Cactus Finch</a:t>
              </a:r>
            </a:p>
          </p:txBody>
        </p:sp>
        <p:pic>
          <p:nvPicPr>
            <p:cNvPr id="29" name="Picture 28"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4557" t="-6335"/>
            <a:stretch/>
          </p:blipFill>
          <p:spPr>
            <a:xfrm flipH="1">
              <a:off x="5202222" y="218987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0" name="TextBox 29"/>
            <p:cNvSpPr txBox="1"/>
            <p:nvPr/>
          </p:nvSpPr>
          <p:spPr>
            <a:xfrm>
              <a:off x="5896572" y="2289330"/>
              <a:ext cx="2530687" cy="338554"/>
            </a:xfrm>
            <a:prstGeom prst="rect">
              <a:avLst/>
            </a:prstGeom>
            <a:noFill/>
          </p:spPr>
          <p:txBody>
            <a:bodyPr wrap="square" rtlCol="0">
              <a:spAutoFit/>
            </a:bodyPr>
            <a:lstStyle/>
            <a:p>
              <a:r>
                <a:rPr lang="en-US" sz="1600" dirty="0" err="1"/>
                <a:t>Hispañola</a:t>
              </a:r>
              <a:r>
                <a:rPr lang="en-US" sz="1600" dirty="0"/>
                <a:t> Cactus Finch</a:t>
              </a:r>
            </a:p>
          </p:txBody>
        </p:sp>
        <p:pic>
          <p:nvPicPr>
            <p:cNvPr id="31" name="Picture 30"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5245"/>
            <a:stretch/>
          </p:blipFill>
          <p:spPr>
            <a:xfrm flipH="1">
              <a:off x="5203490" y="343191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5896742" y="3517251"/>
              <a:ext cx="2648497" cy="338554"/>
            </a:xfrm>
            <a:prstGeom prst="rect">
              <a:avLst/>
            </a:prstGeom>
            <a:noFill/>
          </p:spPr>
          <p:txBody>
            <a:bodyPr wrap="square" rtlCol="0">
              <a:spAutoFit/>
            </a:bodyPr>
            <a:lstStyle/>
            <a:p>
              <a:r>
                <a:rPr lang="en-US" sz="1600" dirty="0"/>
                <a:t>Vegetarian Finch</a:t>
              </a:r>
            </a:p>
          </p:txBody>
        </p:sp>
        <p:sp>
          <p:nvSpPr>
            <p:cNvPr id="33" name="Rectangle 32"/>
            <p:cNvSpPr/>
            <p:nvPr/>
          </p:nvSpPr>
          <p:spPr>
            <a:xfrm rot="16200000">
              <a:off x="7972271" y="2433870"/>
              <a:ext cx="877145" cy="2905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FLOWERS</a:t>
              </a:r>
            </a:p>
          </p:txBody>
        </p:sp>
        <p:sp>
          <p:nvSpPr>
            <p:cNvPr id="34" name="Rectangle 33"/>
            <p:cNvSpPr/>
            <p:nvPr/>
          </p:nvSpPr>
          <p:spPr>
            <a:xfrm rot="16200000">
              <a:off x="8105839" y="3523517"/>
              <a:ext cx="613299" cy="2872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BUDS</a:t>
              </a:r>
            </a:p>
          </p:txBody>
        </p:sp>
        <p:sp>
          <p:nvSpPr>
            <p:cNvPr id="35" name="Rectangle 34"/>
            <p:cNvSpPr/>
            <p:nvPr/>
          </p:nvSpPr>
          <p:spPr>
            <a:xfrm rot="16200000">
              <a:off x="7749510" y="1318207"/>
              <a:ext cx="1322662" cy="290581"/>
            </a:xfrm>
            <a:prstGeom prst="rect">
              <a:avLst/>
            </a:prstGeom>
            <a:solidFill>
              <a:srgbClr val="C89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SEEDS</a:t>
              </a:r>
            </a:p>
          </p:txBody>
        </p:sp>
        <p:sp>
          <p:nvSpPr>
            <p:cNvPr id="36" name="TextBox 35"/>
            <p:cNvSpPr txBox="1"/>
            <p:nvPr/>
          </p:nvSpPr>
          <p:spPr>
            <a:xfrm>
              <a:off x="5906174" y="1796222"/>
              <a:ext cx="2530687" cy="338554"/>
            </a:xfrm>
            <a:prstGeom prst="rect">
              <a:avLst/>
            </a:prstGeom>
            <a:noFill/>
          </p:spPr>
          <p:txBody>
            <a:bodyPr wrap="square" rtlCol="0">
              <a:spAutoFit/>
            </a:bodyPr>
            <a:lstStyle/>
            <a:p>
              <a:r>
                <a:rPr lang="en-US" sz="1600" dirty="0"/>
                <a:t>Small Ground Finch</a:t>
              </a:r>
            </a:p>
          </p:txBody>
        </p:sp>
        <p:sp>
          <p:nvSpPr>
            <p:cNvPr id="37" name="TextBox 36"/>
            <p:cNvSpPr txBox="1"/>
            <p:nvPr/>
          </p:nvSpPr>
          <p:spPr>
            <a:xfrm>
              <a:off x="5880149" y="1396427"/>
              <a:ext cx="2530687" cy="338554"/>
            </a:xfrm>
            <a:prstGeom prst="rect">
              <a:avLst/>
            </a:prstGeom>
            <a:noFill/>
          </p:spPr>
          <p:txBody>
            <a:bodyPr wrap="square" rtlCol="0">
              <a:spAutoFit/>
            </a:bodyPr>
            <a:lstStyle/>
            <a:p>
              <a:r>
                <a:rPr lang="en-US" sz="1600" dirty="0"/>
                <a:t>Medium Ground Finch</a:t>
              </a:r>
            </a:p>
          </p:txBody>
        </p:sp>
        <p:sp>
          <p:nvSpPr>
            <p:cNvPr id="38" name="TextBox 37"/>
            <p:cNvSpPr txBox="1"/>
            <p:nvPr/>
          </p:nvSpPr>
          <p:spPr>
            <a:xfrm>
              <a:off x="5880149" y="944837"/>
              <a:ext cx="2530687" cy="338554"/>
            </a:xfrm>
            <a:prstGeom prst="rect">
              <a:avLst/>
            </a:prstGeom>
            <a:noFill/>
          </p:spPr>
          <p:txBody>
            <a:bodyPr wrap="square" rtlCol="0">
              <a:spAutoFit/>
            </a:bodyPr>
            <a:lstStyle/>
            <a:p>
              <a:r>
                <a:rPr lang="en-US" sz="1600" dirty="0"/>
                <a:t>Large Ground Finch</a:t>
              </a:r>
            </a:p>
          </p:txBody>
        </p:sp>
      </p:grpSp>
      <p:sp>
        <p:nvSpPr>
          <p:cNvPr id="47" name="Right Arrow 46"/>
          <p:cNvSpPr/>
          <p:nvPr/>
        </p:nvSpPr>
        <p:spPr>
          <a:xfrm>
            <a:off x="552735" y="137164"/>
            <a:ext cx="5645238" cy="463731"/>
          </a:xfrm>
          <a:prstGeom prst="rightArrow">
            <a:avLst/>
          </a:prstGeom>
          <a:gradFill flip="none" rotWithShape="1">
            <a:gsLst>
              <a:gs pos="0">
                <a:schemeClr val="accent1">
                  <a:lumMod val="60000"/>
                  <a:lumOff val="40000"/>
                </a:schemeClr>
              </a:gs>
              <a:gs pos="97425">
                <a:schemeClr val="accent1">
                  <a:lumMod val="20000"/>
                  <a:lumOff val="80000"/>
                </a:schemeClr>
              </a:gs>
              <a:gs pos="47000">
                <a:schemeClr val="accent1">
                  <a:lumMod val="40000"/>
                  <a:lumOff val="60000"/>
                </a:schemeClr>
              </a:gs>
            </a:gsLst>
            <a:lin ang="10800000" scaled="1"/>
            <a:tileRect/>
          </a:grad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2388330" y="-92636"/>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cxnSp>
        <p:nvCxnSpPr>
          <p:cNvPr id="51" name="Straight Connector 50"/>
          <p:cNvCxnSpPr/>
          <p:nvPr/>
        </p:nvCxnSpPr>
        <p:spPr>
          <a:xfrm>
            <a:off x="1387694" y="147654"/>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521176" y="719010"/>
            <a:ext cx="1780127"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2.3 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cxnSp>
        <p:nvCxnSpPr>
          <p:cNvPr id="53" name="Straight Connector 52"/>
          <p:cNvCxnSpPr/>
          <p:nvPr/>
        </p:nvCxnSpPr>
        <p:spPr>
          <a:xfrm>
            <a:off x="5347141"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608052" y="681142"/>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PRESENT</a:t>
            </a:r>
          </a:p>
          <a:p>
            <a:pPr algn="ctr"/>
            <a:r>
              <a:rPr lang="en-US" sz="1400" b="1" dirty="0">
                <a:solidFill>
                  <a:schemeClr val="accent1"/>
                </a:solidFill>
                <a:latin typeface="Arial" panose="020B0604020202020204" pitchFamily="34" charset="0"/>
                <a:cs typeface="Arial" panose="020B0604020202020204" pitchFamily="34" charset="0"/>
              </a:rPr>
              <a:t>DAY</a:t>
            </a:r>
          </a:p>
        </p:txBody>
      </p:sp>
      <p:sp>
        <p:nvSpPr>
          <p:cNvPr id="39" name="TextBox 38">
            <a:extLst>
              <a:ext uri="{FF2B5EF4-FFF2-40B4-BE49-F238E27FC236}">
                <a16:creationId xmlns:a16="http://schemas.microsoft.com/office/drawing/2014/main" id="{574B4E34-43F7-9142-6DCA-CD063FAF42E5}"/>
              </a:ext>
            </a:extLst>
          </p:cNvPr>
          <p:cNvSpPr txBox="1"/>
          <p:nvPr/>
        </p:nvSpPr>
        <p:spPr>
          <a:xfrm>
            <a:off x="403523" y="1284467"/>
            <a:ext cx="4081391" cy="1569660"/>
          </a:xfrm>
          <a:prstGeom prst="rect">
            <a:avLst/>
          </a:prstGeom>
          <a:noFill/>
        </p:spPr>
        <p:txBody>
          <a:bodyPr wrap="square" rtlCol="0">
            <a:spAutoFit/>
          </a:bodyPr>
          <a:lstStyle/>
          <a:p>
            <a:pPr marL="0" lvl="2"/>
            <a:r>
              <a:rPr lang="en-US" sz="2400" dirty="0">
                <a:solidFill>
                  <a:srgbClr val="000000"/>
                </a:solidFill>
                <a:latin typeface="Arial" panose="020B0604020202020204" pitchFamily="34" charset="0"/>
                <a:cs typeface="Arial" panose="020B0604020202020204" pitchFamily="34" charset="0"/>
              </a:rPr>
              <a:t>But why </a:t>
            </a:r>
            <a:r>
              <a:rPr lang="en-US" sz="2400" u="sng" dirty="0">
                <a:solidFill>
                  <a:srgbClr val="000000"/>
                </a:solidFill>
                <a:latin typeface="Arial" panose="020B0604020202020204" pitchFamily="34" charset="0"/>
                <a:cs typeface="Arial" panose="020B0604020202020204" pitchFamily="34" charset="0"/>
              </a:rPr>
              <a:t>so many</a:t>
            </a:r>
            <a:r>
              <a:rPr lang="en-US" sz="2400" dirty="0">
                <a:solidFill>
                  <a:srgbClr val="000000"/>
                </a:solidFill>
                <a:latin typeface="Arial" panose="020B0604020202020204" pitchFamily="34" charset="0"/>
                <a:cs typeface="Arial" panose="020B0604020202020204" pitchFamily="34" charset="0"/>
              </a:rPr>
              <a:t> (more than 17!) species of finches, </a:t>
            </a:r>
            <a:r>
              <a:rPr lang="en-US" sz="2400" u="sng" dirty="0">
                <a:solidFill>
                  <a:srgbClr val="000000"/>
                </a:solidFill>
                <a:latin typeface="Arial" panose="020B0604020202020204" pitchFamily="34" charset="0"/>
                <a:cs typeface="Arial" panose="020B0604020202020204" pitchFamily="34" charset="0"/>
              </a:rPr>
              <a:t>so different</a:t>
            </a:r>
            <a:r>
              <a:rPr lang="en-US" sz="2400" dirty="0">
                <a:solidFill>
                  <a:srgbClr val="000000"/>
                </a:solidFill>
                <a:latin typeface="Arial" panose="020B0604020202020204" pitchFamily="34" charset="0"/>
                <a:cs typeface="Arial" panose="020B0604020202020204" pitchFamily="34" charset="0"/>
              </a:rPr>
              <a:t> from one another, in is little group of islands??</a:t>
            </a:r>
          </a:p>
        </p:txBody>
      </p:sp>
      <p:pic>
        <p:nvPicPr>
          <p:cNvPr id="40" name="Picture 39"/>
          <p:cNvPicPr>
            <a:picLocks noChangeAspect="1"/>
          </p:cNvPicPr>
          <p:nvPr/>
        </p:nvPicPr>
        <p:blipFill rotWithShape="1">
          <a:blip r:embed="rId14" cstate="hqprint">
            <a:extLst>
              <a:ext uri="{28A0092B-C50C-407E-A947-70E740481C1C}">
                <a14:useLocalDpi xmlns:a14="http://schemas.microsoft.com/office/drawing/2010/main" val="0"/>
              </a:ext>
            </a:extLst>
          </a:blip>
          <a:srcRect/>
          <a:stretch/>
        </p:blipFill>
        <p:spPr>
          <a:xfrm flipH="1">
            <a:off x="1214014" y="3327136"/>
            <a:ext cx="608671" cy="389678"/>
          </a:xfrm>
          <a:prstGeom prst="rect">
            <a:avLst/>
          </a:prstGeom>
        </p:spPr>
      </p:pic>
      <p:sp>
        <p:nvSpPr>
          <p:cNvPr id="41" name="TextBox 40"/>
          <p:cNvSpPr txBox="1"/>
          <p:nvPr/>
        </p:nvSpPr>
        <p:spPr>
          <a:xfrm>
            <a:off x="866324" y="3790025"/>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spTree>
    <p:extLst>
      <p:ext uri="{BB962C8B-B14F-4D97-AF65-F5344CB8AC3E}">
        <p14:creationId xmlns:p14="http://schemas.microsoft.com/office/powerpoint/2010/main" val="413866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Learning Segment 01 Summary</a:t>
            </a:r>
          </a:p>
        </p:txBody>
      </p:sp>
      <p:sp>
        <p:nvSpPr>
          <p:cNvPr id="5" name="Text Placeholder 4"/>
          <p:cNvSpPr>
            <a:spLocks noGrp="1"/>
          </p:cNvSpPr>
          <p:nvPr>
            <p:ph type="body" sz="quarter" idx="10"/>
          </p:nvPr>
        </p:nvSpPr>
        <p:spPr/>
        <p:txBody>
          <a:bodyPr>
            <a:normAutofit/>
          </a:bodyPr>
          <a:lstStyle/>
          <a:p>
            <a:pPr lvl="0">
              <a:buClr>
                <a:schemeClr val="dk1"/>
              </a:buClr>
              <a:buSzPct val="117647"/>
            </a:pPr>
            <a:r>
              <a:rPr lang="en-US" sz="1600" b="1" dirty="0">
                <a:latin typeface="Arial"/>
                <a:ea typeface="Arial"/>
                <a:cs typeface="Arial"/>
                <a:sym typeface="Arial"/>
              </a:rPr>
              <a:t>What we figured out…</a:t>
            </a:r>
          </a:p>
          <a:p>
            <a:pPr lvl="0">
              <a:buClr>
                <a:schemeClr val="dk1"/>
              </a:buClr>
              <a:buSzPct val="117647"/>
            </a:pPr>
            <a:endParaRPr lang="en-US" sz="1600" dirty="0">
              <a:latin typeface="Arial"/>
              <a:ea typeface="Arial"/>
              <a:cs typeface="Arial"/>
              <a:sym typeface="Arial"/>
            </a:endParaRPr>
          </a:p>
          <a:p>
            <a:pPr lvl="0">
              <a:buSzPct val="117647"/>
            </a:pPr>
            <a:r>
              <a:rPr lang="en-US" sz="1600" dirty="0"/>
              <a:t>We recognized that we understand how new species arise, and yet we still have a questions about the diversity piece of our Big Question: why so many species?</a:t>
            </a:r>
          </a:p>
        </p:txBody>
      </p:sp>
      <p:sp>
        <p:nvSpPr>
          <p:cNvPr id="6" name="Text Placeholder 5"/>
          <p:cNvSpPr>
            <a:spLocks noGrp="1"/>
          </p:cNvSpPr>
          <p:nvPr>
            <p:ph type="body" sz="quarter" idx="11"/>
          </p:nvPr>
        </p:nvSpPr>
        <p:spPr/>
        <p:txBody>
          <a:bodyPr/>
          <a:lstStyle/>
          <a:p>
            <a:pPr lvl="0">
              <a:buClr>
                <a:schemeClr val="dk1"/>
              </a:buClr>
              <a:buSzPts val="1600"/>
            </a:pPr>
            <a:r>
              <a:rPr lang="en-US" u="sng" dirty="0">
                <a:latin typeface="Arial"/>
                <a:ea typeface="Arial"/>
                <a:cs typeface="Arial"/>
                <a:sym typeface="Arial"/>
              </a:rPr>
              <a:t>LS01 Teacher Reflection Notes:</a:t>
            </a:r>
          </a:p>
          <a:p>
            <a:pPr lvl="0">
              <a:buClr>
                <a:schemeClr val="dk1"/>
              </a:buClr>
              <a:buSzPts val="1600"/>
            </a:pPr>
            <a:endParaRPr lang="en-US"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that went well…</a:t>
            </a:r>
            <a:endParaRPr lang="en-US" dirty="0">
              <a:latin typeface="Arial"/>
              <a:ea typeface="Arial"/>
              <a:cs typeface="Arial"/>
              <a:sym typeface="Arial"/>
            </a:endParaRPr>
          </a:p>
          <a:p>
            <a:pPr lvl="0">
              <a:buClr>
                <a:schemeClr val="dk1"/>
              </a:buClr>
              <a:buSzPts val="1600"/>
            </a:pPr>
            <a:endParaRPr lang="en-US" i="1"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I would change…</a:t>
            </a:r>
            <a:endParaRPr lang="en-US" dirty="0">
              <a:latin typeface="Arial"/>
              <a:ea typeface="Arial"/>
              <a:cs typeface="Arial"/>
              <a:sym typeface="Arial"/>
            </a:endParaRPr>
          </a:p>
          <a:p>
            <a:endParaRPr lang="en-US" dirty="0"/>
          </a:p>
        </p:txBody>
      </p:sp>
    </p:spTree>
    <p:extLst>
      <p:ext uri="{BB962C8B-B14F-4D97-AF65-F5344CB8AC3E}">
        <p14:creationId xmlns:p14="http://schemas.microsoft.com/office/powerpoint/2010/main" val="1810000635"/>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t>How to use these slides…</a:t>
            </a:r>
            <a:endParaRPr sz="2400" dirty="0"/>
          </a:p>
        </p:txBody>
      </p:sp>
      <p:sp>
        <p:nvSpPr>
          <p:cNvPr id="6" name="Text Placeholder 1">
            <a:extLst>
              <a:ext uri="{FF2B5EF4-FFF2-40B4-BE49-F238E27FC236}">
                <a16:creationId xmlns:a16="http://schemas.microsoft.com/office/drawing/2014/main" id="{53DAE90E-FD58-4A24-A4D1-EE6CC375AD3B}"/>
              </a:ext>
            </a:extLst>
          </p:cNvPr>
          <p:cNvSpPr>
            <a:spLocks noGrp="1"/>
          </p:cNvSpPr>
          <p:nvPr>
            <p:ph type="body" sz="quarter" idx="10"/>
          </p:nvPr>
        </p:nvSpPr>
        <p:spPr/>
        <p:txBody>
          <a:bodyPr/>
          <a:lstStyle/>
          <a:p>
            <a:pPr>
              <a:spcAft>
                <a:spcPts val="600"/>
              </a:spcAft>
            </a:pPr>
            <a:r>
              <a:rPr lang="en-US" dirty="0">
                <a:cs typeface="Arial" panose="020B0604020202020204" pitchFamily="34" charset="0"/>
              </a:rPr>
              <a:t>The following presentation was designed to support the implementation of the MBER-Biology curriculum. It is </a:t>
            </a:r>
            <a:r>
              <a:rPr lang="en-US" u="sng" dirty="0">
                <a:cs typeface="Arial" panose="020B0604020202020204" pitchFamily="34" charset="0"/>
              </a:rPr>
              <a:t>NOT</a:t>
            </a:r>
            <a:r>
              <a:rPr lang="en-US" dirty="0">
                <a:cs typeface="Arial" panose="020B0604020202020204" pitchFamily="34" charset="0"/>
              </a:rPr>
              <a:t> ready to show to students in its current form. You will notice there are two kinds of slides.</a:t>
            </a:r>
          </a:p>
          <a:p>
            <a:pPr marL="457200">
              <a:spcAft>
                <a:spcPts val="600"/>
              </a:spcAft>
            </a:pPr>
            <a:r>
              <a:rPr lang="en-US" dirty="0">
                <a:cs typeface="Arial" panose="020B0604020202020204" pitchFamily="34" charset="0"/>
              </a:rPr>
              <a:t>(1) </a:t>
            </a:r>
            <a:r>
              <a:rPr lang="en-US" b="1" dirty="0">
                <a:cs typeface="Arial" panose="020B0604020202020204" pitchFamily="34" charset="0"/>
              </a:rPr>
              <a:t>Teacher Notes slides </a:t>
            </a:r>
            <a:r>
              <a:rPr lang="en-US" dirty="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dirty="0">
                <a:cs typeface="Arial" panose="020B0604020202020204" pitchFamily="34" charset="0"/>
              </a:rPr>
              <a:t>(2) </a:t>
            </a:r>
            <a:r>
              <a:rPr lang="en-US" b="1" dirty="0">
                <a:cs typeface="Arial" panose="020B0604020202020204" pitchFamily="34" charset="0"/>
              </a:rPr>
              <a:t>Student slides </a:t>
            </a:r>
            <a:r>
              <a:rPr lang="en-US" dirty="0">
                <a:cs typeface="Arial" panose="020B0604020202020204" pitchFamily="34" charset="0"/>
              </a:rPr>
              <a:t>designed to facilitate student sense-making as you move through the Learning Segments. These slides are intended for use in the classroom during instruction. In the “Presenter Notes” field (under each slide) you will find useful information for each particular slide.</a:t>
            </a:r>
          </a:p>
          <a:p>
            <a:pPr>
              <a:spcAft>
                <a:spcPts val="600"/>
              </a:spcAft>
            </a:pPr>
            <a:r>
              <a:rPr lang="en-US" dirty="0">
                <a:cs typeface="Arial" panose="020B0604020202020204" pitchFamily="34" charset="0"/>
              </a:rPr>
              <a:t>We have combined teacher slides and student slides into this single file so you can have almost everything you need in one place as you explore the flow of each triangle. You will need to either hide or delete the </a:t>
            </a:r>
            <a:r>
              <a:rPr lang="en-US" b="1" dirty="0">
                <a:cs typeface="Arial" panose="020B0604020202020204" pitchFamily="34" charset="0"/>
              </a:rPr>
              <a:t>Teacher Notes </a:t>
            </a:r>
            <a:r>
              <a:rPr lang="en-US" dirty="0">
                <a:cs typeface="Arial" panose="020B0604020202020204" pitchFamily="34" charset="0"/>
              </a:rPr>
              <a:t>slides to use it as a presentation in your classroom. </a:t>
            </a:r>
          </a:p>
          <a:p>
            <a:pPr>
              <a:spcAft>
                <a:spcPts val="600"/>
              </a:spcAft>
            </a:pPr>
            <a:r>
              <a:rPr lang="en-US" dirty="0">
                <a:cs typeface="Arial" panose="020B0604020202020204" pitchFamily="34" charset="0"/>
              </a:rPr>
              <a:t>This presentation </a:t>
            </a:r>
            <a:r>
              <a:rPr lang="en-US" b="1" dirty="0">
                <a:cs typeface="Arial" panose="020B0604020202020204" pitchFamily="34" charset="0"/>
              </a:rPr>
              <a:t>is not meant to stand alone,</a:t>
            </a:r>
            <a:r>
              <a:rPr lang="en-US" dirty="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while keeping in mind the high-level goals of each learning segment and how the model is developed over the course of days. </a:t>
            </a:r>
          </a:p>
          <a:p>
            <a:pPr>
              <a:spcAft>
                <a:spcPts val="600"/>
              </a:spcAft>
            </a:pPr>
            <a:r>
              <a:rPr lang="en-US" b="1" dirty="0">
                <a:cs typeface="Arial" panose="020B0604020202020204" pitchFamily="34" charset="0"/>
              </a:rPr>
              <a:t>We expect (and hope) you will modify this presentation</a:t>
            </a:r>
            <a:r>
              <a:rPr lang="en-US" dirty="0">
                <a:cs typeface="Arial" panose="020B0604020202020204" pitchFamily="34" charset="0"/>
              </a:rPr>
              <a:t> keeping in mind the MBER philosophy. As a contributor you will be part of a community that helps improve the curriculum over time. </a:t>
            </a:r>
          </a:p>
          <a:p>
            <a:endParaRPr lang="en-US" dirty="0"/>
          </a:p>
        </p:txBody>
      </p:sp>
    </p:spTree>
    <p:extLst>
      <p:ext uri="{BB962C8B-B14F-4D97-AF65-F5344CB8AC3E}">
        <p14:creationId xmlns:p14="http://schemas.microsoft.com/office/powerpoint/2010/main" val="1066295379"/>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Learning Segment 02 Overview</a:t>
            </a:r>
          </a:p>
        </p:txBody>
      </p:sp>
      <p:sp>
        <p:nvSpPr>
          <p:cNvPr id="3" name="Text Placeholder 2"/>
          <p:cNvSpPr>
            <a:spLocks noGrp="1"/>
          </p:cNvSpPr>
          <p:nvPr>
            <p:ph type="body" sz="quarter" idx="10"/>
          </p:nvPr>
        </p:nvSpPr>
        <p:spPr/>
        <p:txBody>
          <a:bodyPr/>
          <a:lstStyle/>
          <a:p>
            <a:r>
              <a:rPr lang="en-US" sz="1800" b="1" dirty="0">
                <a:cs typeface="Arial" charset="0"/>
                <a:sym typeface="Helvetica Light"/>
              </a:rPr>
              <a:t>Q</a:t>
            </a:r>
            <a:r>
              <a:rPr lang="en-US" sz="1800" b="1" dirty="0">
                <a:cs typeface="Arial" charset="0"/>
                <a:sym typeface="Wingdings" panose="05000000000000000000" pitchFamily="2" charset="2"/>
              </a:rPr>
              <a:t>M</a:t>
            </a:r>
            <a:endParaRPr lang="en-US" sz="1800" b="1" dirty="0">
              <a:cs typeface="Arial" charset="0"/>
              <a:sym typeface="Helvetica Light"/>
            </a:endParaRPr>
          </a:p>
          <a:p>
            <a:r>
              <a:rPr lang="en-US" sz="1800" dirty="0"/>
              <a:t>We dive into the “why” question through an exploration of the distribution and ecology of the six species of ground finches from the Galapagos islands. In looking over the data, we recognize that each species has changed over time to fit its particular environment and habits.</a:t>
            </a:r>
          </a:p>
        </p:txBody>
      </p:sp>
      <p:sp>
        <p:nvSpPr>
          <p:cNvPr id="4" name="Text Placeholder 3"/>
          <p:cNvSpPr>
            <a:spLocks noGrp="1"/>
          </p:cNvSpPr>
          <p:nvPr>
            <p:ph type="body" sz="quarter" idx="11"/>
          </p:nvPr>
        </p:nvSpPr>
        <p:spPr/>
        <p:txBody>
          <a:bodyPr/>
          <a:lstStyle/>
          <a:p>
            <a:pPr algn="ctr"/>
            <a:r>
              <a:rPr lang="en-US" dirty="0"/>
              <a:t>30-55 minutes</a:t>
            </a:r>
          </a:p>
          <a:p>
            <a:endParaRPr lang="en-US" dirty="0"/>
          </a:p>
        </p:txBody>
      </p:sp>
      <p:sp>
        <p:nvSpPr>
          <p:cNvPr id="5" name="Text Placeholder 4"/>
          <p:cNvSpPr>
            <a:spLocks noGrp="1"/>
          </p:cNvSpPr>
          <p:nvPr>
            <p:ph type="body" sz="quarter" idx="12"/>
          </p:nvPr>
        </p:nvSpPr>
        <p:spPr/>
        <p:txBody>
          <a:bodyPr/>
          <a:lstStyle/>
          <a:p>
            <a:pPr>
              <a:lnSpc>
                <a:spcPct val="110000"/>
              </a:lnSpc>
              <a:spcBef>
                <a:spcPts val="0"/>
              </a:spcBef>
              <a:spcAft>
                <a:spcPts val="400"/>
              </a:spcAft>
            </a:pPr>
            <a:r>
              <a:rPr lang="en-US" u="sng" dirty="0"/>
              <a:t>Resources you will need:</a:t>
            </a:r>
          </a:p>
          <a:p>
            <a:pPr defTabSz="308048" hangingPunct="0">
              <a:lnSpc>
                <a:spcPct val="110000"/>
              </a:lnSpc>
              <a:spcAft>
                <a:spcPts val="400"/>
              </a:spcAft>
            </a:pPr>
            <a:r>
              <a:rPr lang="en-US" dirty="0">
                <a:ea typeface="Arial" charset="0"/>
                <a:cs typeface="Arial" charset="0"/>
              </a:rPr>
              <a:t>UD2 Doodle Sheet</a:t>
            </a:r>
          </a:p>
          <a:p>
            <a:pPr defTabSz="308048" hangingPunct="0">
              <a:lnSpc>
                <a:spcPct val="110000"/>
              </a:lnSpc>
              <a:spcAft>
                <a:spcPts val="400"/>
              </a:spcAft>
            </a:pPr>
            <a:r>
              <a:rPr lang="en-US" dirty="0">
                <a:ea typeface="Arial" charset="0"/>
                <a:cs typeface="Arial" charset="0"/>
                <a:sym typeface="Helvetica Light"/>
              </a:rPr>
              <a:t>UD2 02 Ground Finches Cards</a:t>
            </a:r>
          </a:p>
          <a:p>
            <a:pPr defTabSz="308048" hangingPunct="0">
              <a:lnSpc>
                <a:spcPct val="110000"/>
              </a:lnSpc>
              <a:spcAft>
                <a:spcPts val="400"/>
              </a:spcAft>
            </a:pPr>
            <a:r>
              <a:rPr lang="en-US" dirty="0">
                <a:ea typeface="Arial" charset="0"/>
                <a:cs typeface="Arial" charset="0"/>
                <a:sym typeface="Helvetica Light"/>
              </a:rPr>
              <a:t>UD2 02 Ground Finches Activity</a:t>
            </a:r>
          </a:p>
          <a:p>
            <a:pPr defTabSz="308048" hangingPunct="0">
              <a:lnSpc>
                <a:spcPct val="110000"/>
              </a:lnSpc>
              <a:spcAft>
                <a:spcPts val="400"/>
              </a:spcAft>
            </a:pPr>
            <a:r>
              <a:rPr lang="en-US" dirty="0">
                <a:ea typeface="Arial" charset="0"/>
                <a:cs typeface="Arial" charset="0"/>
                <a:sym typeface="Helvetica Light"/>
              </a:rPr>
              <a:t>UD2 02 Galapagos Map</a:t>
            </a:r>
          </a:p>
          <a:p>
            <a:pPr defTabSz="308048" hangingPunct="0">
              <a:lnSpc>
                <a:spcPct val="110000"/>
              </a:lnSpc>
              <a:spcAft>
                <a:spcPts val="400"/>
              </a:spcAft>
            </a:pPr>
            <a:r>
              <a:rPr lang="en-US" dirty="0">
                <a:ea typeface="Arial" charset="0"/>
                <a:cs typeface="Arial" charset="0"/>
                <a:sym typeface="Helvetica Light"/>
              </a:rPr>
              <a:t>UD2 02 Ground Finches Activity Teacher Guide</a:t>
            </a:r>
          </a:p>
          <a:p>
            <a:endParaRPr lang="en-US" dirty="0"/>
          </a:p>
        </p:txBody>
      </p:sp>
    </p:spTree>
    <p:extLst>
      <p:ext uri="{BB962C8B-B14F-4D97-AF65-F5344CB8AC3E}">
        <p14:creationId xmlns:p14="http://schemas.microsoft.com/office/powerpoint/2010/main" val="992877286"/>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LS02 </a:t>
            </a:r>
            <a:r>
              <a:rPr lang="en-US" dirty="0"/>
              <a:t>Overview Continued</a:t>
            </a:r>
          </a:p>
        </p:txBody>
      </p:sp>
      <p:sp>
        <p:nvSpPr>
          <p:cNvPr id="5" name="Text Placeholder 4"/>
          <p:cNvSpPr>
            <a:spLocks noGrp="1"/>
          </p:cNvSpPr>
          <p:nvPr>
            <p:ph type="body" sz="quarter" idx="10"/>
          </p:nvPr>
        </p:nvSpPr>
        <p:spPr>
          <a:xfrm>
            <a:off x="250371" y="652975"/>
            <a:ext cx="8588830" cy="5824025"/>
          </a:xfrm>
        </p:spPr>
        <p:txBody>
          <a:bodyPr/>
          <a:lstStyle/>
          <a:p>
            <a:r>
              <a:rPr lang="en-US" dirty="0" smtClean="0"/>
              <a:t>Having established that we understand how new species arise, we turn to the “why” question: </a:t>
            </a:r>
            <a:r>
              <a:rPr lang="en-US" dirty="0">
                <a:solidFill>
                  <a:srgbClr val="000000"/>
                </a:solidFill>
              </a:rPr>
              <a:t>Why </a:t>
            </a:r>
            <a:r>
              <a:rPr lang="en-US" u="sng" dirty="0">
                <a:solidFill>
                  <a:srgbClr val="000000"/>
                </a:solidFill>
              </a:rPr>
              <a:t>so many</a:t>
            </a:r>
            <a:r>
              <a:rPr lang="en-US" dirty="0">
                <a:solidFill>
                  <a:srgbClr val="000000"/>
                </a:solidFill>
              </a:rPr>
              <a:t> (more than 17!) species of finches, </a:t>
            </a:r>
            <a:r>
              <a:rPr lang="en-US" u="sng" dirty="0">
                <a:solidFill>
                  <a:srgbClr val="000000"/>
                </a:solidFill>
              </a:rPr>
              <a:t>so different</a:t>
            </a:r>
            <a:r>
              <a:rPr lang="en-US" dirty="0">
                <a:solidFill>
                  <a:srgbClr val="000000"/>
                </a:solidFill>
              </a:rPr>
              <a:t> from one another, in the Galapagos Islands??</a:t>
            </a:r>
          </a:p>
          <a:p>
            <a:r>
              <a:rPr lang="en-US" dirty="0" smtClean="0"/>
              <a:t>Differing </a:t>
            </a:r>
            <a:r>
              <a:rPr lang="en-US" dirty="0"/>
              <a:t>environments and differing interactions with environments can lead to new “niches” that result in new species (through natural selection and speciation).</a:t>
            </a:r>
          </a:p>
          <a:p>
            <a:r>
              <a:rPr lang="en-US" dirty="0"/>
              <a:t>We help students see the connection to niche (without using the word) through the exploration of data on the six species of endemic ground finches of the </a:t>
            </a:r>
            <a:r>
              <a:rPr lang="en-US" dirty="0" smtClean="0"/>
              <a:t>Galapagos. We’ve made this activity optional if you are pressed for time… Please read the </a:t>
            </a:r>
            <a:r>
              <a:rPr lang="en-US" dirty="0"/>
              <a:t>teacher guide for </a:t>
            </a:r>
            <a:r>
              <a:rPr lang="en-US" dirty="0" smtClean="0"/>
              <a:t>the Ground Finches Activity for details/more </a:t>
            </a:r>
            <a:r>
              <a:rPr lang="en-US" dirty="0"/>
              <a:t>information</a:t>
            </a:r>
            <a:r>
              <a:rPr lang="en-US" dirty="0" smtClean="0"/>
              <a:t>.</a:t>
            </a:r>
          </a:p>
          <a:p>
            <a:r>
              <a:rPr lang="en-US" dirty="0" smtClean="0"/>
              <a:t>At the end of this learning segment, you’ll work with your students to capture ideas that address the diversity portion of our Big Driving Question. At this point it may be easiest to simply record the ideas on your poster with the Big Driving Question as the title, but you could also ask students whether the ideas are just an extension of their model for Natural Selection.</a:t>
            </a:r>
          </a:p>
          <a:p>
            <a:r>
              <a:rPr lang="en-US" dirty="0" smtClean="0"/>
              <a:t>If you haven’t already, please be certain to read the intro teacher slide (at the beginning of this PowerPoint) that speaks to how model-building may be different in this unit.</a:t>
            </a:r>
            <a:endParaRPr lang="en-US" dirty="0"/>
          </a:p>
          <a:p>
            <a:endParaRPr lang="en-US" dirty="0">
              <a:solidFill>
                <a:srgbClr val="FF0000"/>
              </a:solidFill>
            </a:endParaRPr>
          </a:p>
          <a:p>
            <a:endParaRPr lang="en-US" dirty="0"/>
          </a:p>
        </p:txBody>
      </p:sp>
    </p:spTree>
    <p:extLst>
      <p:ext uri="{BB962C8B-B14F-4D97-AF65-F5344CB8AC3E}">
        <p14:creationId xmlns:p14="http://schemas.microsoft.com/office/powerpoint/2010/main" val="22117467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5198249" y="1141797"/>
            <a:ext cx="3357884" cy="5331636"/>
            <a:chOff x="5198249" y="802167"/>
            <a:chExt cx="3357884" cy="5331636"/>
          </a:xfrm>
        </p:grpSpPr>
        <p:pic>
          <p:nvPicPr>
            <p:cNvPr id="13" name="Picture 12"/>
            <p:cNvPicPr>
              <a:picLocks noChangeAspect="1"/>
            </p:cNvPicPr>
            <p:nvPr/>
          </p:nvPicPr>
          <p:blipFill rotWithShape="1">
            <a:blip r:embed="rId3" cstate="hqprint">
              <a:extLst>
                <a:ext uri="{28A0092B-C50C-407E-A947-70E740481C1C}">
                  <a14:useLocalDpi xmlns:a14="http://schemas.microsoft.com/office/drawing/2010/main" val="0"/>
                </a:ext>
              </a:extLst>
            </a:blip>
            <a:srcRect l="-2958" t="-3733"/>
            <a:stretch/>
          </p:blipFill>
          <p:spPr>
            <a:xfrm flipH="1">
              <a:off x="5207363" y="436193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5899385" y="4376695"/>
              <a:ext cx="1932879" cy="338554"/>
            </a:xfrm>
            <a:prstGeom prst="rect">
              <a:avLst/>
            </a:prstGeom>
            <a:noFill/>
          </p:spPr>
          <p:txBody>
            <a:bodyPr wrap="square" rtlCol="0">
              <a:spAutoFit/>
            </a:bodyPr>
            <a:lstStyle/>
            <a:p>
              <a:r>
                <a:rPr lang="en-US" sz="1600" dirty="0"/>
                <a:t>Large Tree Finch</a:t>
              </a:r>
            </a:p>
          </p:txBody>
        </p:sp>
        <p:pic>
          <p:nvPicPr>
            <p:cNvPr id="15" name="Picture 14"/>
            <p:cNvPicPr>
              <a:picLocks noChangeAspect="1"/>
            </p:cNvPicPr>
            <p:nvPr/>
          </p:nvPicPr>
          <p:blipFill rotWithShape="1">
            <a:blip r:embed="rId4" cstate="hqprint">
              <a:extLst>
                <a:ext uri="{28A0092B-C50C-407E-A947-70E740481C1C}">
                  <a14:useLocalDpi xmlns:a14="http://schemas.microsoft.com/office/drawing/2010/main" val="0"/>
                </a:ext>
              </a:extLst>
            </a:blip>
            <a:srcRect l="-2883" t="-2756"/>
            <a:stretch/>
          </p:blipFill>
          <p:spPr>
            <a:xfrm flipH="1">
              <a:off x="5202223" y="387358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5899384" y="3933095"/>
              <a:ext cx="1932879" cy="338554"/>
            </a:xfrm>
            <a:prstGeom prst="rect">
              <a:avLst/>
            </a:prstGeom>
            <a:noFill/>
          </p:spPr>
          <p:txBody>
            <a:bodyPr wrap="square" rtlCol="0">
              <a:spAutoFit/>
            </a:bodyPr>
            <a:lstStyle/>
            <a:p>
              <a:r>
                <a:rPr lang="en-US" sz="1600" dirty="0"/>
                <a:t>Small Tree Finch</a:t>
              </a:r>
            </a:p>
          </p:txBody>
        </p:sp>
        <p:pic>
          <p:nvPicPr>
            <p:cNvPr id="17" name="Picture 16"/>
            <p:cNvPicPr>
              <a:picLocks noChangeAspect="1"/>
            </p:cNvPicPr>
            <p:nvPr/>
          </p:nvPicPr>
          <p:blipFill rotWithShape="1">
            <a:blip r:embed="rId5" cstate="hqprint">
              <a:extLst>
                <a:ext uri="{28A0092B-C50C-407E-A947-70E740481C1C}">
                  <a14:useLocalDpi xmlns:a14="http://schemas.microsoft.com/office/drawing/2010/main" val="0"/>
                </a:ext>
              </a:extLst>
            </a:blip>
            <a:srcRect l="-2930" t="-2417"/>
            <a:stretch/>
          </p:blipFill>
          <p:spPr>
            <a:xfrm flipH="1">
              <a:off x="5207364" y="475870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8" name="TextBox 17"/>
            <p:cNvSpPr txBox="1"/>
            <p:nvPr/>
          </p:nvSpPr>
          <p:spPr>
            <a:xfrm>
              <a:off x="5899385" y="4798875"/>
              <a:ext cx="2074130" cy="338554"/>
            </a:xfrm>
            <a:prstGeom prst="rect">
              <a:avLst/>
            </a:prstGeom>
            <a:noFill/>
          </p:spPr>
          <p:txBody>
            <a:bodyPr wrap="square" rtlCol="0">
              <a:spAutoFit/>
            </a:bodyPr>
            <a:lstStyle/>
            <a:p>
              <a:r>
                <a:rPr lang="en-US" sz="1600" dirty="0"/>
                <a:t>Medium Tree Finch</a:t>
              </a:r>
            </a:p>
          </p:txBody>
        </p:sp>
        <p:pic>
          <p:nvPicPr>
            <p:cNvPr id="19" name="Picture 18"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3835" t="-4533"/>
            <a:stretch/>
          </p:blipFill>
          <p:spPr>
            <a:xfrm flipH="1">
              <a:off x="5207363" y="519629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0" name="TextBox 19"/>
            <p:cNvSpPr txBox="1"/>
            <p:nvPr/>
          </p:nvSpPr>
          <p:spPr>
            <a:xfrm>
              <a:off x="5899385" y="5310348"/>
              <a:ext cx="2074130" cy="338554"/>
            </a:xfrm>
            <a:prstGeom prst="rect">
              <a:avLst/>
            </a:prstGeom>
            <a:noFill/>
          </p:spPr>
          <p:txBody>
            <a:bodyPr wrap="square" rtlCol="0">
              <a:spAutoFit/>
            </a:bodyPr>
            <a:lstStyle/>
            <a:p>
              <a:r>
                <a:rPr lang="en-US" sz="1600" dirty="0"/>
                <a:t>Mangrove Finch</a:t>
              </a:r>
            </a:p>
          </p:txBody>
        </p:sp>
        <p:pic>
          <p:nvPicPr>
            <p:cNvPr id="21" name="Picture 20"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8391" t="-3507"/>
            <a:stretch/>
          </p:blipFill>
          <p:spPr>
            <a:xfrm flipH="1">
              <a:off x="5207666" y="567097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2" name="TextBox 21"/>
            <p:cNvSpPr txBox="1"/>
            <p:nvPr/>
          </p:nvSpPr>
          <p:spPr>
            <a:xfrm>
              <a:off x="5885307" y="5709474"/>
              <a:ext cx="2074130" cy="338554"/>
            </a:xfrm>
            <a:prstGeom prst="rect">
              <a:avLst/>
            </a:prstGeom>
            <a:noFill/>
          </p:spPr>
          <p:txBody>
            <a:bodyPr wrap="square" rtlCol="0">
              <a:spAutoFit/>
            </a:bodyPr>
            <a:lstStyle/>
            <a:p>
              <a:r>
                <a:rPr lang="en-US" sz="1600" dirty="0"/>
                <a:t>Woodpecker Finch</a:t>
              </a:r>
            </a:p>
          </p:txBody>
        </p:sp>
        <p:sp>
          <p:nvSpPr>
            <p:cNvPr id="23" name="Rectangle 22"/>
            <p:cNvSpPr/>
            <p:nvPr/>
          </p:nvSpPr>
          <p:spPr>
            <a:xfrm rot="16200000">
              <a:off x="7334256" y="4917377"/>
              <a:ext cx="2153160" cy="279692"/>
            </a:xfrm>
            <a:prstGeom prst="rect">
              <a:avLst/>
            </a:prstGeom>
            <a:solidFill>
              <a:srgbClr val="C1B5D7"/>
            </a:solidFill>
            <a:ln>
              <a:solidFill>
                <a:srgbClr val="C1B5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INSECTS</a:t>
              </a:r>
            </a:p>
          </p:txBody>
        </p:sp>
        <p:pic>
          <p:nvPicPr>
            <p:cNvPr id="24" name="Picture 23"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3897" t="-6326"/>
            <a:stretch/>
          </p:blipFill>
          <p:spPr>
            <a:xfrm flipH="1">
              <a:off x="5198249" y="97434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5" name="Picture 24"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3374" t="-3322"/>
            <a:stretch/>
          </p:blipFill>
          <p:spPr>
            <a:xfrm flipH="1">
              <a:off x="5210168" y="179488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6" name="Picture 25"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2796" t="-3390"/>
            <a:stretch/>
          </p:blipFill>
          <p:spPr>
            <a:xfrm flipH="1">
              <a:off x="5206195" y="139208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7" name="Picture 26"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6079" t="-5658"/>
            <a:stretch/>
          </p:blipFill>
          <p:spPr>
            <a:xfrm flipH="1">
              <a:off x="5202222" y="260651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5880151" y="2709464"/>
              <a:ext cx="2530687" cy="338554"/>
            </a:xfrm>
            <a:prstGeom prst="rect">
              <a:avLst/>
            </a:prstGeom>
            <a:noFill/>
          </p:spPr>
          <p:txBody>
            <a:bodyPr wrap="square" rtlCol="0">
              <a:spAutoFit/>
            </a:bodyPr>
            <a:lstStyle/>
            <a:p>
              <a:r>
                <a:rPr lang="en-US" sz="1600" dirty="0"/>
                <a:t>Common Cactus Finch</a:t>
              </a:r>
            </a:p>
          </p:txBody>
        </p:sp>
        <p:pic>
          <p:nvPicPr>
            <p:cNvPr id="29" name="Picture 28"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4557" t="-6335"/>
            <a:stretch/>
          </p:blipFill>
          <p:spPr>
            <a:xfrm flipH="1">
              <a:off x="5202222" y="218987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0" name="TextBox 29"/>
            <p:cNvSpPr txBox="1"/>
            <p:nvPr/>
          </p:nvSpPr>
          <p:spPr>
            <a:xfrm>
              <a:off x="5896572" y="2289330"/>
              <a:ext cx="2530687" cy="338554"/>
            </a:xfrm>
            <a:prstGeom prst="rect">
              <a:avLst/>
            </a:prstGeom>
            <a:noFill/>
          </p:spPr>
          <p:txBody>
            <a:bodyPr wrap="square" rtlCol="0">
              <a:spAutoFit/>
            </a:bodyPr>
            <a:lstStyle/>
            <a:p>
              <a:r>
                <a:rPr lang="en-US" sz="1600" dirty="0" err="1"/>
                <a:t>Hispañola</a:t>
              </a:r>
              <a:r>
                <a:rPr lang="en-US" sz="1600" dirty="0"/>
                <a:t> Cactus Finch</a:t>
              </a:r>
            </a:p>
          </p:txBody>
        </p:sp>
        <p:pic>
          <p:nvPicPr>
            <p:cNvPr id="31" name="Picture 30"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5245"/>
            <a:stretch/>
          </p:blipFill>
          <p:spPr>
            <a:xfrm flipH="1">
              <a:off x="5203490" y="343191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5896742" y="3517251"/>
              <a:ext cx="2648497" cy="338554"/>
            </a:xfrm>
            <a:prstGeom prst="rect">
              <a:avLst/>
            </a:prstGeom>
            <a:noFill/>
          </p:spPr>
          <p:txBody>
            <a:bodyPr wrap="square" rtlCol="0">
              <a:spAutoFit/>
            </a:bodyPr>
            <a:lstStyle/>
            <a:p>
              <a:r>
                <a:rPr lang="en-US" sz="1600" dirty="0"/>
                <a:t>Vegetarian Finch</a:t>
              </a:r>
            </a:p>
          </p:txBody>
        </p:sp>
        <p:sp>
          <p:nvSpPr>
            <p:cNvPr id="33" name="Rectangle 32"/>
            <p:cNvSpPr/>
            <p:nvPr/>
          </p:nvSpPr>
          <p:spPr>
            <a:xfrm rot="16200000">
              <a:off x="7972271" y="2433870"/>
              <a:ext cx="877145" cy="2905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FLOWERS</a:t>
              </a:r>
            </a:p>
          </p:txBody>
        </p:sp>
        <p:sp>
          <p:nvSpPr>
            <p:cNvPr id="34" name="Rectangle 33"/>
            <p:cNvSpPr/>
            <p:nvPr/>
          </p:nvSpPr>
          <p:spPr>
            <a:xfrm rot="16200000">
              <a:off x="8105839" y="3523517"/>
              <a:ext cx="613299" cy="2872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BUDS</a:t>
              </a:r>
            </a:p>
          </p:txBody>
        </p:sp>
        <p:sp>
          <p:nvSpPr>
            <p:cNvPr id="35" name="Rectangle 34"/>
            <p:cNvSpPr/>
            <p:nvPr/>
          </p:nvSpPr>
          <p:spPr>
            <a:xfrm rot="16200000">
              <a:off x="7749510" y="1318207"/>
              <a:ext cx="1322662" cy="290581"/>
            </a:xfrm>
            <a:prstGeom prst="rect">
              <a:avLst/>
            </a:prstGeom>
            <a:solidFill>
              <a:srgbClr val="C89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SEEDS</a:t>
              </a:r>
            </a:p>
          </p:txBody>
        </p:sp>
        <p:sp>
          <p:nvSpPr>
            <p:cNvPr id="36" name="TextBox 35"/>
            <p:cNvSpPr txBox="1"/>
            <p:nvPr/>
          </p:nvSpPr>
          <p:spPr>
            <a:xfrm>
              <a:off x="5906174" y="1796222"/>
              <a:ext cx="2530687" cy="338554"/>
            </a:xfrm>
            <a:prstGeom prst="rect">
              <a:avLst/>
            </a:prstGeom>
            <a:noFill/>
          </p:spPr>
          <p:txBody>
            <a:bodyPr wrap="square" rtlCol="0">
              <a:spAutoFit/>
            </a:bodyPr>
            <a:lstStyle/>
            <a:p>
              <a:r>
                <a:rPr lang="en-US" sz="1600" dirty="0"/>
                <a:t>Small Ground Finch</a:t>
              </a:r>
            </a:p>
          </p:txBody>
        </p:sp>
        <p:sp>
          <p:nvSpPr>
            <p:cNvPr id="37" name="TextBox 36"/>
            <p:cNvSpPr txBox="1"/>
            <p:nvPr/>
          </p:nvSpPr>
          <p:spPr>
            <a:xfrm>
              <a:off x="5880149" y="1396427"/>
              <a:ext cx="2530687" cy="338554"/>
            </a:xfrm>
            <a:prstGeom prst="rect">
              <a:avLst/>
            </a:prstGeom>
            <a:noFill/>
          </p:spPr>
          <p:txBody>
            <a:bodyPr wrap="square" rtlCol="0">
              <a:spAutoFit/>
            </a:bodyPr>
            <a:lstStyle/>
            <a:p>
              <a:r>
                <a:rPr lang="en-US" sz="1600" dirty="0"/>
                <a:t>Medium Ground Finch</a:t>
              </a:r>
            </a:p>
          </p:txBody>
        </p:sp>
        <p:sp>
          <p:nvSpPr>
            <p:cNvPr id="38" name="TextBox 37"/>
            <p:cNvSpPr txBox="1"/>
            <p:nvPr/>
          </p:nvSpPr>
          <p:spPr>
            <a:xfrm>
              <a:off x="5880149" y="944837"/>
              <a:ext cx="2530687" cy="338554"/>
            </a:xfrm>
            <a:prstGeom prst="rect">
              <a:avLst/>
            </a:prstGeom>
            <a:noFill/>
          </p:spPr>
          <p:txBody>
            <a:bodyPr wrap="square" rtlCol="0">
              <a:spAutoFit/>
            </a:bodyPr>
            <a:lstStyle/>
            <a:p>
              <a:r>
                <a:rPr lang="en-US" sz="1600" dirty="0"/>
                <a:t>Large Ground Finch</a:t>
              </a:r>
            </a:p>
          </p:txBody>
        </p:sp>
      </p:grpSp>
      <p:sp>
        <p:nvSpPr>
          <p:cNvPr id="47" name="Right Arrow 46"/>
          <p:cNvSpPr/>
          <p:nvPr/>
        </p:nvSpPr>
        <p:spPr>
          <a:xfrm>
            <a:off x="552735" y="137164"/>
            <a:ext cx="5645238" cy="463731"/>
          </a:xfrm>
          <a:prstGeom prst="rightArrow">
            <a:avLst/>
          </a:prstGeom>
          <a:gradFill flip="none" rotWithShape="1">
            <a:gsLst>
              <a:gs pos="0">
                <a:schemeClr val="accent1">
                  <a:lumMod val="60000"/>
                  <a:lumOff val="40000"/>
                </a:schemeClr>
              </a:gs>
              <a:gs pos="97425">
                <a:schemeClr val="accent1">
                  <a:lumMod val="20000"/>
                  <a:lumOff val="80000"/>
                </a:schemeClr>
              </a:gs>
              <a:gs pos="47000">
                <a:schemeClr val="accent1">
                  <a:lumMod val="40000"/>
                  <a:lumOff val="60000"/>
                </a:schemeClr>
              </a:gs>
            </a:gsLst>
            <a:lin ang="10800000" scaled="1"/>
            <a:tileRect/>
          </a:grad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2388330" y="-92636"/>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cxnSp>
        <p:nvCxnSpPr>
          <p:cNvPr id="51" name="Straight Connector 50"/>
          <p:cNvCxnSpPr/>
          <p:nvPr/>
        </p:nvCxnSpPr>
        <p:spPr>
          <a:xfrm>
            <a:off x="1387694" y="147654"/>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521176" y="719010"/>
            <a:ext cx="1780127"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2.3 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cxnSp>
        <p:nvCxnSpPr>
          <p:cNvPr id="53" name="Straight Connector 52"/>
          <p:cNvCxnSpPr/>
          <p:nvPr/>
        </p:nvCxnSpPr>
        <p:spPr>
          <a:xfrm>
            <a:off x="5347141"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608052" y="681142"/>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PRESENT</a:t>
            </a:r>
          </a:p>
          <a:p>
            <a:pPr algn="ctr"/>
            <a:r>
              <a:rPr lang="en-US" sz="1400" b="1" dirty="0">
                <a:solidFill>
                  <a:schemeClr val="accent1"/>
                </a:solidFill>
                <a:latin typeface="Arial" panose="020B0604020202020204" pitchFamily="34" charset="0"/>
                <a:cs typeface="Arial" panose="020B0604020202020204" pitchFamily="34" charset="0"/>
              </a:rPr>
              <a:t>DAY</a:t>
            </a:r>
          </a:p>
        </p:txBody>
      </p:sp>
      <p:sp>
        <p:nvSpPr>
          <p:cNvPr id="39" name="TextBox 38">
            <a:extLst>
              <a:ext uri="{FF2B5EF4-FFF2-40B4-BE49-F238E27FC236}">
                <a16:creationId xmlns:a16="http://schemas.microsoft.com/office/drawing/2014/main" id="{574B4E34-43F7-9142-6DCA-CD063FAF42E5}"/>
              </a:ext>
            </a:extLst>
          </p:cNvPr>
          <p:cNvSpPr txBox="1"/>
          <p:nvPr/>
        </p:nvSpPr>
        <p:spPr>
          <a:xfrm>
            <a:off x="403523" y="1284467"/>
            <a:ext cx="4081391" cy="1569660"/>
          </a:xfrm>
          <a:prstGeom prst="rect">
            <a:avLst/>
          </a:prstGeom>
          <a:noFill/>
        </p:spPr>
        <p:txBody>
          <a:bodyPr wrap="square" rtlCol="0">
            <a:spAutoFit/>
          </a:bodyPr>
          <a:lstStyle/>
          <a:p>
            <a:pPr marL="0" lvl="2"/>
            <a:r>
              <a:rPr lang="en-US" sz="2400" dirty="0">
                <a:solidFill>
                  <a:srgbClr val="000000"/>
                </a:solidFill>
                <a:latin typeface="Arial" panose="020B0604020202020204" pitchFamily="34" charset="0"/>
                <a:cs typeface="Arial" panose="020B0604020202020204" pitchFamily="34" charset="0"/>
              </a:rPr>
              <a:t>Why </a:t>
            </a:r>
            <a:r>
              <a:rPr lang="en-US" sz="2400" u="sng" dirty="0">
                <a:solidFill>
                  <a:srgbClr val="000000"/>
                </a:solidFill>
                <a:latin typeface="Arial" panose="020B0604020202020204" pitchFamily="34" charset="0"/>
                <a:cs typeface="Arial" panose="020B0604020202020204" pitchFamily="34" charset="0"/>
              </a:rPr>
              <a:t>so many</a:t>
            </a:r>
            <a:r>
              <a:rPr lang="en-US" sz="2400" dirty="0">
                <a:solidFill>
                  <a:srgbClr val="000000"/>
                </a:solidFill>
                <a:latin typeface="Arial" panose="020B0604020202020204" pitchFamily="34" charset="0"/>
                <a:cs typeface="Arial" panose="020B0604020202020204" pitchFamily="34" charset="0"/>
              </a:rPr>
              <a:t> (more than 17!) species of finches, </a:t>
            </a:r>
            <a:r>
              <a:rPr lang="en-US" sz="2400" u="sng" dirty="0">
                <a:solidFill>
                  <a:srgbClr val="000000"/>
                </a:solidFill>
                <a:latin typeface="Arial" panose="020B0604020202020204" pitchFamily="34" charset="0"/>
                <a:cs typeface="Arial" panose="020B0604020202020204" pitchFamily="34" charset="0"/>
              </a:rPr>
              <a:t>so different</a:t>
            </a:r>
            <a:r>
              <a:rPr lang="en-US" sz="2400" dirty="0">
                <a:solidFill>
                  <a:srgbClr val="000000"/>
                </a:solidFill>
                <a:latin typeface="Arial" panose="020B0604020202020204" pitchFamily="34" charset="0"/>
                <a:cs typeface="Arial" panose="020B0604020202020204" pitchFamily="34" charset="0"/>
              </a:rPr>
              <a:t> from one another, in the Galapagos Islands??</a:t>
            </a:r>
          </a:p>
        </p:txBody>
      </p:sp>
      <p:pic>
        <p:nvPicPr>
          <p:cNvPr id="40" name="Picture 39"/>
          <p:cNvPicPr>
            <a:picLocks noChangeAspect="1"/>
          </p:cNvPicPr>
          <p:nvPr/>
        </p:nvPicPr>
        <p:blipFill rotWithShape="1">
          <a:blip r:embed="rId14" cstate="hqprint">
            <a:extLst>
              <a:ext uri="{28A0092B-C50C-407E-A947-70E740481C1C}">
                <a14:useLocalDpi xmlns:a14="http://schemas.microsoft.com/office/drawing/2010/main" val="0"/>
              </a:ext>
            </a:extLst>
          </a:blip>
          <a:srcRect/>
          <a:stretch/>
        </p:blipFill>
        <p:spPr>
          <a:xfrm flipH="1">
            <a:off x="1315614" y="3040649"/>
            <a:ext cx="608671" cy="389678"/>
          </a:xfrm>
          <a:prstGeom prst="rect">
            <a:avLst/>
          </a:prstGeom>
        </p:spPr>
      </p:pic>
      <p:sp>
        <p:nvSpPr>
          <p:cNvPr id="41" name="TextBox 40"/>
          <p:cNvSpPr txBox="1"/>
          <p:nvPr/>
        </p:nvSpPr>
        <p:spPr>
          <a:xfrm>
            <a:off x="1054507" y="3520443"/>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sp>
        <p:nvSpPr>
          <p:cNvPr id="50" name="TextBox 49">
            <a:extLst>
              <a:ext uri="{FF2B5EF4-FFF2-40B4-BE49-F238E27FC236}">
                <a16:creationId xmlns:a16="http://schemas.microsoft.com/office/drawing/2014/main" id="{574B4E34-43F7-9142-6DCA-CD063FAF42E5}"/>
              </a:ext>
            </a:extLst>
          </p:cNvPr>
          <p:cNvSpPr txBox="1"/>
          <p:nvPr/>
        </p:nvSpPr>
        <p:spPr>
          <a:xfrm>
            <a:off x="447028" y="4718418"/>
            <a:ext cx="4016115" cy="830997"/>
          </a:xfrm>
          <a:prstGeom prst="rect">
            <a:avLst/>
          </a:prstGeom>
          <a:noFill/>
        </p:spPr>
        <p:txBody>
          <a:bodyPr wrap="square" rtlCol="0">
            <a:spAutoFit/>
          </a:bodyPr>
          <a:lstStyle/>
          <a:p>
            <a:pPr marL="0" lvl="2"/>
            <a:r>
              <a:rPr lang="en-US" sz="2400" dirty="0">
                <a:solidFill>
                  <a:srgbClr val="000000"/>
                </a:solidFill>
                <a:latin typeface="Arial" panose="020B0604020202020204" pitchFamily="34" charset="0"/>
                <a:cs typeface="Arial" panose="020B0604020202020204" pitchFamily="34" charset="0"/>
              </a:rPr>
              <a:t>Let’s do an activity to generate some ideas.</a:t>
            </a:r>
          </a:p>
        </p:txBody>
      </p:sp>
    </p:spTree>
    <p:extLst>
      <p:ext uri="{BB962C8B-B14F-4D97-AF65-F5344CB8AC3E}">
        <p14:creationId xmlns:p14="http://schemas.microsoft.com/office/powerpoint/2010/main" val="24689968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latin typeface="Arial" panose="020B0604020202020204" pitchFamily="34" charset="0"/>
                <a:cs typeface="Arial" panose="020B0604020202020204" pitchFamily="34" charset="0"/>
              </a:rPr>
              <a:t>Why so many (ground) finches?</a:t>
            </a:r>
          </a:p>
        </p:txBody>
      </p:sp>
      <p:sp>
        <p:nvSpPr>
          <p:cNvPr id="3" name="Content Placeholder 2"/>
          <p:cNvSpPr>
            <a:spLocks noGrp="1"/>
          </p:cNvSpPr>
          <p:nvPr>
            <p:ph idx="1"/>
          </p:nvPr>
        </p:nvSpPr>
        <p:spPr>
          <a:xfrm>
            <a:off x="1988820" y="1600200"/>
            <a:ext cx="6697980" cy="2114095"/>
          </a:xfrm>
        </p:spPr>
        <p:txBody>
          <a:bodyPr>
            <a:noAutofit/>
          </a:bodyPr>
          <a:lstStyle/>
          <a:p>
            <a:pPr marL="0" indent="0">
              <a:spcBef>
                <a:spcPts val="0"/>
              </a:spcBef>
              <a:spcAft>
                <a:spcPts val="1200"/>
              </a:spcAft>
              <a:buNone/>
            </a:pPr>
            <a:r>
              <a:rPr lang="en-US" sz="2800" dirty="0">
                <a:latin typeface="Arial" panose="020B0604020202020204" pitchFamily="34" charset="0"/>
                <a:cs typeface="Arial" panose="020B0604020202020204" pitchFamily="34" charset="0"/>
              </a:rPr>
              <a:t>Work in groups to decide how the Galapagos could support 6 different species of ground finch.</a:t>
            </a:r>
          </a:p>
          <a:p>
            <a:pPr marL="0" indent="0">
              <a:spcBef>
                <a:spcPts val="0"/>
              </a:spcBef>
              <a:spcAft>
                <a:spcPts val="1200"/>
              </a:spcAft>
              <a:buNone/>
            </a:pPr>
            <a:r>
              <a:rPr lang="en-US" sz="2800" dirty="0">
                <a:latin typeface="Arial" panose="020B0604020202020204" pitchFamily="34" charset="0"/>
                <a:cs typeface="Arial" panose="020B0604020202020204" pitchFamily="34" charset="0"/>
              </a:rPr>
              <a:t>Why not only have one species?</a:t>
            </a:r>
          </a:p>
        </p:txBody>
      </p:sp>
      <p:pic>
        <p:nvPicPr>
          <p:cNvPr id="5" name="pasted-image.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938" y="1440579"/>
            <a:ext cx="1042182" cy="1042182"/>
          </a:xfrm>
          <a:prstGeom prst="rect">
            <a:avLst/>
          </a:prstGeom>
          <a:ln w="12700" cap="flat">
            <a:noFill/>
            <a:miter lim="400000"/>
          </a:ln>
          <a:effectLst/>
        </p:spPr>
      </p:pic>
      <p:pic>
        <p:nvPicPr>
          <p:cNvPr id="6" name="Pictur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97791" y="2876741"/>
            <a:ext cx="824329" cy="837554"/>
          </a:xfrm>
          <a:prstGeom prst="rect">
            <a:avLst/>
          </a:prstGeom>
        </p:spPr>
      </p:pic>
      <p:sp>
        <p:nvSpPr>
          <p:cNvPr id="7" name="Content Placeholder 2"/>
          <p:cNvSpPr txBox="1">
            <a:spLocks/>
          </p:cNvSpPr>
          <p:nvPr/>
        </p:nvSpPr>
        <p:spPr>
          <a:xfrm>
            <a:off x="457200" y="3962401"/>
            <a:ext cx="8298180" cy="17907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 typeface="Arial"/>
              <a:buNone/>
            </a:pPr>
            <a:r>
              <a:rPr lang="en-US" sz="2800" dirty="0">
                <a:latin typeface="Arial" panose="020B0604020202020204" pitchFamily="34" charset="0"/>
                <a:cs typeface="Arial" panose="020B0604020202020204" pitchFamily="34" charset="0"/>
              </a:rPr>
              <a:t>Follow the instructions on your handout and use the data on the finch cards to help generate ideas that answer the above question.</a:t>
            </a:r>
          </a:p>
          <a:p>
            <a:pPr marL="0" indent="0">
              <a:spcBef>
                <a:spcPts val="0"/>
              </a:spcBef>
              <a:spcAft>
                <a:spcPts val="1200"/>
              </a:spcAft>
              <a:buFont typeface="Arial"/>
              <a:buNone/>
            </a:pPr>
            <a:r>
              <a:rPr lang="en-US" sz="2800" dirty="0">
                <a:latin typeface="Arial" panose="020B0604020202020204" pitchFamily="34" charset="0"/>
                <a:cs typeface="Arial" panose="020B0604020202020204" pitchFamily="34" charset="0"/>
              </a:rPr>
              <a:t>In a little while, we’ll have a chance to process the activity as a class.</a:t>
            </a:r>
          </a:p>
        </p:txBody>
      </p:sp>
    </p:spTree>
    <p:extLst>
      <p:ext uri="{BB962C8B-B14F-4D97-AF65-F5344CB8AC3E}">
        <p14:creationId xmlns:p14="http://schemas.microsoft.com/office/powerpoint/2010/main" val="422111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5198249" y="1141797"/>
            <a:ext cx="3357884" cy="5331636"/>
            <a:chOff x="5198249" y="802167"/>
            <a:chExt cx="3357884" cy="5331636"/>
          </a:xfrm>
        </p:grpSpPr>
        <p:pic>
          <p:nvPicPr>
            <p:cNvPr id="13" name="Picture 12"/>
            <p:cNvPicPr>
              <a:picLocks noChangeAspect="1"/>
            </p:cNvPicPr>
            <p:nvPr/>
          </p:nvPicPr>
          <p:blipFill rotWithShape="1">
            <a:blip r:embed="rId3" cstate="hqprint">
              <a:extLst>
                <a:ext uri="{28A0092B-C50C-407E-A947-70E740481C1C}">
                  <a14:useLocalDpi xmlns:a14="http://schemas.microsoft.com/office/drawing/2010/main" val="0"/>
                </a:ext>
              </a:extLst>
            </a:blip>
            <a:srcRect l="-2958" t="-3733"/>
            <a:stretch/>
          </p:blipFill>
          <p:spPr>
            <a:xfrm flipH="1">
              <a:off x="5207363" y="436193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5899385" y="4376695"/>
              <a:ext cx="1932879" cy="338554"/>
            </a:xfrm>
            <a:prstGeom prst="rect">
              <a:avLst/>
            </a:prstGeom>
            <a:noFill/>
          </p:spPr>
          <p:txBody>
            <a:bodyPr wrap="square" rtlCol="0">
              <a:spAutoFit/>
            </a:bodyPr>
            <a:lstStyle/>
            <a:p>
              <a:r>
                <a:rPr lang="en-US" sz="1600" dirty="0"/>
                <a:t>Large Tree Finch</a:t>
              </a:r>
            </a:p>
          </p:txBody>
        </p:sp>
        <p:pic>
          <p:nvPicPr>
            <p:cNvPr id="15" name="Picture 14"/>
            <p:cNvPicPr>
              <a:picLocks noChangeAspect="1"/>
            </p:cNvPicPr>
            <p:nvPr/>
          </p:nvPicPr>
          <p:blipFill rotWithShape="1">
            <a:blip r:embed="rId4" cstate="hqprint">
              <a:extLst>
                <a:ext uri="{28A0092B-C50C-407E-A947-70E740481C1C}">
                  <a14:useLocalDpi xmlns:a14="http://schemas.microsoft.com/office/drawing/2010/main" val="0"/>
                </a:ext>
              </a:extLst>
            </a:blip>
            <a:srcRect l="-2883" t="-2756"/>
            <a:stretch/>
          </p:blipFill>
          <p:spPr>
            <a:xfrm flipH="1">
              <a:off x="5202223" y="387358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5899384" y="3933095"/>
              <a:ext cx="1932879" cy="338554"/>
            </a:xfrm>
            <a:prstGeom prst="rect">
              <a:avLst/>
            </a:prstGeom>
            <a:noFill/>
          </p:spPr>
          <p:txBody>
            <a:bodyPr wrap="square" rtlCol="0">
              <a:spAutoFit/>
            </a:bodyPr>
            <a:lstStyle/>
            <a:p>
              <a:r>
                <a:rPr lang="en-US" sz="1600" dirty="0"/>
                <a:t>Small Tree Finch</a:t>
              </a:r>
            </a:p>
          </p:txBody>
        </p:sp>
        <p:pic>
          <p:nvPicPr>
            <p:cNvPr id="17" name="Picture 16"/>
            <p:cNvPicPr>
              <a:picLocks noChangeAspect="1"/>
            </p:cNvPicPr>
            <p:nvPr/>
          </p:nvPicPr>
          <p:blipFill rotWithShape="1">
            <a:blip r:embed="rId5" cstate="hqprint">
              <a:extLst>
                <a:ext uri="{28A0092B-C50C-407E-A947-70E740481C1C}">
                  <a14:useLocalDpi xmlns:a14="http://schemas.microsoft.com/office/drawing/2010/main" val="0"/>
                </a:ext>
              </a:extLst>
            </a:blip>
            <a:srcRect l="-2930" t="-2417"/>
            <a:stretch/>
          </p:blipFill>
          <p:spPr>
            <a:xfrm flipH="1">
              <a:off x="5207364" y="475870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8" name="TextBox 17"/>
            <p:cNvSpPr txBox="1"/>
            <p:nvPr/>
          </p:nvSpPr>
          <p:spPr>
            <a:xfrm>
              <a:off x="5899385" y="4798875"/>
              <a:ext cx="2074130" cy="338554"/>
            </a:xfrm>
            <a:prstGeom prst="rect">
              <a:avLst/>
            </a:prstGeom>
            <a:noFill/>
          </p:spPr>
          <p:txBody>
            <a:bodyPr wrap="square" rtlCol="0">
              <a:spAutoFit/>
            </a:bodyPr>
            <a:lstStyle/>
            <a:p>
              <a:r>
                <a:rPr lang="en-US" sz="1600" dirty="0"/>
                <a:t>Medium Tree Finch</a:t>
              </a:r>
            </a:p>
          </p:txBody>
        </p:sp>
        <p:pic>
          <p:nvPicPr>
            <p:cNvPr id="19" name="Picture 18"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3835" t="-4533"/>
            <a:stretch/>
          </p:blipFill>
          <p:spPr>
            <a:xfrm flipH="1">
              <a:off x="5207363" y="519629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0" name="TextBox 19"/>
            <p:cNvSpPr txBox="1"/>
            <p:nvPr/>
          </p:nvSpPr>
          <p:spPr>
            <a:xfrm>
              <a:off x="5899385" y="5310348"/>
              <a:ext cx="2074130" cy="338554"/>
            </a:xfrm>
            <a:prstGeom prst="rect">
              <a:avLst/>
            </a:prstGeom>
            <a:noFill/>
          </p:spPr>
          <p:txBody>
            <a:bodyPr wrap="square" rtlCol="0">
              <a:spAutoFit/>
            </a:bodyPr>
            <a:lstStyle/>
            <a:p>
              <a:r>
                <a:rPr lang="en-US" sz="1600" dirty="0"/>
                <a:t>Mangrove Finch</a:t>
              </a:r>
            </a:p>
          </p:txBody>
        </p:sp>
        <p:pic>
          <p:nvPicPr>
            <p:cNvPr id="21" name="Picture 20"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8391" t="-3507"/>
            <a:stretch/>
          </p:blipFill>
          <p:spPr>
            <a:xfrm flipH="1">
              <a:off x="5207666" y="567097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2" name="TextBox 21"/>
            <p:cNvSpPr txBox="1"/>
            <p:nvPr/>
          </p:nvSpPr>
          <p:spPr>
            <a:xfrm>
              <a:off x="5885307" y="5709474"/>
              <a:ext cx="2074130" cy="338554"/>
            </a:xfrm>
            <a:prstGeom prst="rect">
              <a:avLst/>
            </a:prstGeom>
            <a:noFill/>
          </p:spPr>
          <p:txBody>
            <a:bodyPr wrap="square" rtlCol="0">
              <a:spAutoFit/>
            </a:bodyPr>
            <a:lstStyle/>
            <a:p>
              <a:r>
                <a:rPr lang="en-US" sz="1600" dirty="0"/>
                <a:t>Woodpecker Finch</a:t>
              </a:r>
            </a:p>
          </p:txBody>
        </p:sp>
        <p:sp>
          <p:nvSpPr>
            <p:cNvPr id="23" name="Rectangle 22"/>
            <p:cNvSpPr/>
            <p:nvPr/>
          </p:nvSpPr>
          <p:spPr>
            <a:xfrm rot="16200000">
              <a:off x="7334256" y="4917377"/>
              <a:ext cx="2153160" cy="279692"/>
            </a:xfrm>
            <a:prstGeom prst="rect">
              <a:avLst/>
            </a:prstGeom>
            <a:solidFill>
              <a:srgbClr val="C1B5D7"/>
            </a:solidFill>
            <a:ln>
              <a:solidFill>
                <a:srgbClr val="C1B5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INSECTS</a:t>
              </a:r>
            </a:p>
          </p:txBody>
        </p:sp>
        <p:pic>
          <p:nvPicPr>
            <p:cNvPr id="24" name="Picture 23"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3897" t="-6326"/>
            <a:stretch/>
          </p:blipFill>
          <p:spPr>
            <a:xfrm flipH="1">
              <a:off x="5198249" y="97434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5" name="Picture 24"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3374" t="-3322"/>
            <a:stretch/>
          </p:blipFill>
          <p:spPr>
            <a:xfrm flipH="1">
              <a:off x="5210168" y="179488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6" name="Picture 25"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2796" t="-3390"/>
            <a:stretch/>
          </p:blipFill>
          <p:spPr>
            <a:xfrm flipH="1">
              <a:off x="5206195" y="139208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7" name="Picture 26"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6079" t="-5658"/>
            <a:stretch/>
          </p:blipFill>
          <p:spPr>
            <a:xfrm flipH="1">
              <a:off x="5202222" y="260651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5880151" y="2709464"/>
              <a:ext cx="2530687" cy="338554"/>
            </a:xfrm>
            <a:prstGeom prst="rect">
              <a:avLst/>
            </a:prstGeom>
            <a:noFill/>
          </p:spPr>
          <p:txBody>
            <a:bodyPr wrap="square" rtlCol="0">
              <a:spAutoFit/>
            </a:bodyPr>
            <a:lstStyle/>
            <a:p>
              <a:r>
                <a:rPr lang="en-US" sz="1600" dirty="0"/>
                <a:t>Common Cactus Finch</a:t>
              </a:r>
            </a:p>
          </p:txBody>
        </p:sp>
        <p:pic>
          <p:nvPicPr>
            <p:cNvPr id="29" name="Picture 28"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4557" t="-6335"/>
            <a:stretch/>
          </p:blipFill>
          <p:spPr>
            <a:xfrm flipH="1">
              <a:off x="5202222" y="218987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0" name="TextBox 29"/>
            <p:cNvSpPr txBox="1"/>
            <p:nvPr/>
          </p:nvSpPr>
          <p:spPr>
            <a:xfrm>
              <a:off x="5896572" y="2289330"/>
              <a:ext cx="2530687" cy="338554"/>
            </a:xfrm>
            <a:prstGeom prst="rect">
              <a:avLst/>
            </a:prstGeom>
            <a:noFill/>
          </p:spPr>
          <p:txBody>
            <a:bodyPr wrap="square" rtlCol="0">
              <a:spAutoFit/>
            </a:bodyPr>
            <a:lstStyle/>
            <a:p>
              <a:r>
                <a:rPr lang="en-US" sz="1600" dirty="0" err="1"/>
                <a:t>Hispañola</a:t>
              </a:r>
              <a:r>
                <a:rPr lang="en-US" sz="1600" dirty="0"/>
                <a:t> Cactus Finch</a:t>
              </a:r>
            </a:p>
          </p:txBody>
        </p:sp>
        <p:pic>
          <p:nvPicPr>
            <p:cNvPr id="31" name="Picture 30"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5245"/>
            <a:stretch/>
          </p:blipFill>
          <p:spPr>
            <a:xfrm flipH="1">
              <a:off x="5203490" y="343191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5896742" y="3517251"/>
              <a:ext cx="2648497" cy="338554"/>
            </a:xfrm>
            <a:prstGeom prst="rect">
              <a:avLst/>
            </a:prstGeom>
            <a:noFill/>
          </p:spPr>
          <p:txBody>
            <a:bodyPr wrap="square" rtlCol="0">
              <a:spAutoFit/>
            </a:bodyPr>
            <a:lstStyle/>
            <a:p>
              <a:r>
                <a:rPr lang="en-US" sz="1600" dirty="0"/>
                <a:t>Vegetarian Finch</a:t>
              </a:r>
            </a:p>
          </p:txBody>
        </p:sp>
        <p:sp>
          <p:nvSpPr>
            <p:cNvPr id="33" name="Rectangle 32"/>
            <p:cNvSpPr/>
            <p:nvPr/>
          </p:nvSpPr>
          <p:spPr>
            <a:xfrm rot="16200000">
              <a:off x="7972271" y="2433870"/>
              <a:ext cx="877145" cy="2905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FLOWERS</a:t>
              </a:r>
            </a:p>
          </p:txBody>
        </p:sp>
        <p:sp>
          <p:nvSpPr>
            <p:cNvPr id="34" name="Rectangle 33"/>
            <p:cNvSpPr/>
            <p:nvPr/>
          </p:nvSpPr>
          <p:spPr>
            <a:xfrm rot="16200000">
              <a:off x="8105839" y="3523517"/>
              <a:ext cx="613299" cy="2872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BUDS</a:t>
              </a:r>
            </a:p>
          </p:txBody>
        </p:sp>
        <p:sp>
          <p:nvSpPr>
            <p:cNvPr id="35" name="Rectangle 34"/>
            <p:cNvSpPr/>
            <p:nvPr/>
          </p:nvSpPr>
          <p:spPr>
            <a:xfrm rot="16200000">
              <a:off x="7749510" y="1318207"/>
              <a:ext cx="1322662" cy="290581"/>
            </a:xfrm>
            <a:prstGeom prst="rect">
              <a:avLst/>
            </a:prstGeom>
            <a:solidFill>
              <a:srgbClr val="C89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SEEDS</a:t>
              </a:r>
            </a:p>
          </p:txBody>
        </p:sp>
        <p:sp>
          <p:nvSpPr>
            <p:cNvPr id="36" name="TextBox 35"/>
            <p:cNvSpPr txBox="1"/>
            <p:nvPr/>
          </p:nvSpPr>
          <p:spPr>
            <a:xfrm>
              <a:off x="5906174" y="1796222"/>
              <a:ext cx="2530687" cy="338554"/>
            </a:xfrm>
            <a:prstGeom prst="rect">
              <a:avLst/>
            </a:prstGeom>
            <a:noFill/>
          </p:spPr>
          <p:txBody>
            <a:bodyPr wrap="square" rtlCol="0">
              <a:spAutoFit/>
            </a:bodyPr>
            <a:lstStyle/>
            <a:p>
              <a:r>
                <a:rPr lang="en-US" sz="1600" dirty="0"/>
                <a:t>Small Ground Finch</a:t>
              </a:r>
            </a:p>
          </p:txBody>
        </p:sp>
        <p:sp>
          <p:nvSpPr>
            <p:cNvPr id="37" name="TextBox 36"/>
            <p:cNvSpPr txBox="1"/>
            <p:nvPr/>
          </p:nvSpPr>
          <p:spPr>
            <a:xfrm>
              <a:off x="5880149" y="1396427"/>
              <a:ext cx="2530687" cy="338554"/>
            </a:xfrm>
            <a:prstGeom prst="rect">
              <a:avLst/>
            </a:prstGeom>
            <a:noFill/>
          </p:spPr>
          <p:txBody>
            <a:bodyPr wrap="square" rtlCol="0">
              <a:spAutoFit/>
            </a:bodyPr>
            <a:lstStyle/>
            <a:p>
              <a:r>
                <a:rPr lang="en-US" sz="1600" dirty="0"/>
                <a:t>Medium Ground Finch</a:t>
              </a:r>
            </a:p>
          </p:txBody>
        </p:sp>
        <p:sp>
          <p:nvSpPr>
            <p:cNvPr id="38" name="TextBox 37"/>
            <p:cNvSpPr txBox="1"/>
            <p:nvPr/>
          </p:nvSpPr>
          <p:spPr>
            <a:xfrm>
              <a:off x="5880149" y="944837"/>
              <a:ext cx="2530687" cy="338554"/>
            </a:xfrm>
            <a:prstGeom prst="rect">
              <a:avLst/>
            </a:prstGeom>
            <a:noFill/>
          </p:spPr>
          <p:txBody>
            <a:bodyPr wrap="square" rtlCol="0">
              <a:spAutoFit/>
            </a:bodyPr>
            <a:lstStyle/>
            <a:p>
              <a:r>
                <a:rPr lang="en-US" sz="1600" dirty="0"/>
                <a:t>Large Ground Finch</a:t>
              </a:r>
            </a:p>
          </p:txBody>
        </p:sp>
      </p:grpSp>
      <p:sp>
        <p:nvSpPr>
          <p:cNvPr id="47" name="Right Arrow 46"/>
          <p:cNvSpPr/>
          <p:nvPr/>
        </p:nvSpPr>
        <p:spPr>
          <a:xfrm>
            <a:off x="552735" y="137164"/>
            <a:ext cx="5645238" cy="463731"/>
          </a:xfrm>
          <a:prstGeom prst="rightArrow">
            <a:avLst/>
          </a:prstGeom>
          <a:gradFill flip="none" rotWithShape="1">
            <a:gsLst>
              <a:gs pos="0">
                <a:schemeClr val="accent1">
                  <a:lumMod val="60000"/>
                  <a:lumOff val="40000"/>
                </a:schemeClr>
              </a:gs>
              <a:gs pos="97425">
                <a:schemeClr val="accent1">
                  <a:lumMod val="20000"/>
                  <a:lumOff val="80000"/>
                </a:schemeClr>
              </a:gs>
              <a:gs pos="47000">
                <a:schemeClr val="accent1">
                  <a:lumMod val="40000"/>
                  <a:lumOff val="60000"/>
                </a:schemeClr>
              </a:gs>
            </a:gsLst>
            <a:lin ang="10800000" scaled="1"/>
            <a:tileRect/>
          </a:grad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2388330" y="-92636"/>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cxnSp>
        <p:nvCxnSpPr>
          <p:cNvPr id="51" name="Straight Connector 50"/>
          <p:cNvCxnSpPr/>
          <p:nvPr/>
        </p:nvCxnSpPr>
        <p:spPr>
          <a:xfrm>
            <a:off x="1387694" y="147654"/>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521176" y="719010"/>
            <a:ext cx="1780127"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2.3 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cxnSp>
        <p:nvCxnSpPr>
          <p:cNvPr id="53" name="Straight Connector 52"/>
          <p:cNvCxnSpPr/>
          <p:nvPr/>
        </p:nvCxnSpPr>
        <p:spPr>
          <a:xfrm>
            <a:off x="5347141"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608052" y="681142"/>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PRESENT</a:t>
            </a:r>
          </a:p>
          <a:p>
            <a:pPr algn="ctr"/>
            <a:r>
              <a:rPr lang="en-US" sz="1400" b="1" dirty="0">
                <a:solidFill>
                  <a:schemeClr val="accent1"/>
                </a:solidFill>
                <a:latin typeface="Arial" panose="020B0604020202020204" pitchFamily="34" charset="0"/>
                <a:cs typeface="Arial" panose="020B0604020202020204" pitchFamily="34" charset="0"/>
              </a:rPr>
              <a:t>DAY</a:t>
            </a:r>
          </a:p>
        </p:txBody>
      </p:sp>
      <p:sp>
        <p:nvSpPr>
          <p:cNvPr id="56" name="TextBox 55">
            <a:extLst>
              <a:ext uri="{FF2B5EF4-FFF2-40B4-BE49-F238E27FC236}">
                <a16:creationId xmlns:a16="http://schemas.microsoft.com/office/drawing/2014/main" id="{574B4E34-43F7-9142-6DCA-CD063FAF42E5}"/>
              </a:ext>
            </a:extLst>
          </p:cNvPr>
          <p:cNvSpPr txBox="1"/>
          <p:nvPr/>
        </p:nvSpPr>
        <p:spPr>
          <a:xfrm>
            <a:off x="421038" y="5142146"/>
            <a:ext cx="4187013" cy="1200329"/>
          </a:xfrm>
          <a:prstGeom prst="rect">
            <a:avLst/>
          </a:prstGeom>
          <a:noFill/>
        </p:spPr>
        <p:txBody>
          <a:bodyPr wrap="square" rtlCol="0">
            <a:spAutoFit/>
          </a:bodyPr>
          <a:lstStyle/>
          <a:p>
            <a:pPr marL="0" lvl="2"/>
            <a:r>
              <a:rPr lang="en-US" sz="2400" dirty="0">
                <a:solidFill>
                  <a:srgbClr val="000000"/>
                </a:solidFill>
                <a:latin typeface="Arial" panose="020B0604020202020204" pitchFamily="34" charset="0"/>
                <a:cs typeface="Arial" panose="020B0604020202020204" pitchFamily="34" charset="0"/>
              </a:rPr>
              <a:t>How many different environments or “niches” do you think there are on Earth?</a:t>
            </a:r>
          </a:p>
        </p:txBody>
      </p:sp>
      <p:sp>
        <p:nvSpPr>
          <p:cNvPr id="39" name="TextBox 38">
            <a:extLst>
              <a:ext uri="{FF2B5EF4-FFF2-40B4-BE49-F238E27FC236}">
                <a16:creationId xmlns:a16="http://schemas.microsoft.com/office/drawing/2014/main" id="{574B4E34-43F7-9142-6DCA-CD063FAF42E5}"/>
              </a:ext>
            </a:extLst>
          </p:cNvPr>
          <p:cNvSpPr txBox="1"/>
          <p:nvPr/>
        </p:nvSpPr>
        <p:spPr>
          <a:xfrm>
            <a:off x="403523" y="1284467"/>
            <a:ext cx="4081391" cy="1569660"/>
          </a:xfrm>
          <a:prstGeom prst="rect">
            <a:avLst/>
          </a:prstGeom>
          <a:noFill/>
        </p:spPr>
        <p:txBody>
          <a:bodyPr wrap="square" rtlCol="0">
            <a:spAutoFit/>
          </a:bodyPr>
          <a:lstStyle/>
          <a:p>
            <a:pPr marL="0" lvl="2"/>
            <a:r>
              <a:rPr lang="en-US" sz="2400" dirty="0">
                <a:solidFill>
                  <a:srgbClr val="000000"/>
                </a:solidFill>
                <a:latin typeface="Arial" panose="020B0604020202020204" pitchFamily="34" charset="0"/>
                <a:cs typeface="Arial" panose="020B0604020202020204" pitchFamily="34" charset="0"/>
              </a:rPr>
              <a:t>What role did the environment play in creating so many finch species?</a:t>
            </a:r>
          </a:p>
          <a:p>
            <a:pPr marL="0" lvl="2"/>
            <a:endParaRPr lang="en-US" sz="2400" dirty="0">
              <a:solidFill>
                <a:srgbClr val="000000"/>
              </a:solidFill>
              <a:latin typeface="Arial" panose="020B0604020202020204" pitchFamily="34" charset="0"/>
              <a:cs typeface="Arial" panose="020B0604020202020204" pitchFamily="34" charset="0"/>
            </a:endParaRPr>
          </a:p>
        </p:txBody>
      </p:sp>
      <p:pic>
        <p:nvPicPr>
          <p:cNvPr id="42" name="Picture 41"/>
          <p:cNvPicPr>
            <a:picLocks noChangeAspect="1"/>
          </p:cNvPicPr>
          <p:nvPr/>
        </p:nvPicPr>
        <p:blipFill rotWithShape="1">
          <a:blip r:embed="rId14" cstate="hqprint">
            <a:extLst>
              <a:ext uri="{28A0092B-C50C-407E-A947-70E740481C1C}">
                <a14:useLocalDpi xmlns:a14="http://schemas.microsoft.com/office/drawing/2010/main" val="0"/>
              </a:ext>
            </a:extLst>
          </a:blip>
          <a:srcRect/>
          <a:stretch/>
        </p:blipFill>
        <p:spPr>
          <a:xfrm flipH="1">
            <a:off x="1315614" y="3040649"/>
            <a:ext cx="608671" cy="389678"/>
          </a:xfrm>
          <a:prstGeom prst="rect">
            <a:avLst/>
          </a:prstGeom>
        </p:spPr>
      </p:pic>
      <p:sp>
        <p:nvSpPr>
          <p:cNvPr id="43" name="TextBox 42"/>
          <p:cNvSpPr txBox="1"/>
          <p:nvPr/>
        </p:nvSpPr>
        <p:spPr>
          <a:xfrm>
            <a:off x="1054507" y="3520443"/>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spTree>
    <p:extLst>
      <p:ext uri="{BB962C8B-B14F-4D97-AF65-F5344CB8AC3E}">
        <p14:creationId xmlns:p14="http://schemas.microsoft.com/office/powerpoint/2010/main" val="99259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5198249" y="1141797"/>
            <a:ext cx="3357884" cy="5331636"/>
            <a:chOff x="5198249" y="802167"/>
            <a:chExt cx="3357884" cy="5331636"/>
          </a:xfrm>
        </p:grpSpPr>
        <p:pic>
          <p:nvPicPr>
            <p:cNvPr id="13" name="Picture 12"/>
            <p:cNvPicPr>
              <a:picLocks noChangeAspect="1"/>
            </p:cNvPicPr>
            <p:nvPr/>
          </p:nvPicPr>
          <p:blipFill rotWithShape="1">
            <a:blip r:embed="rId3" cstate="hqprint">
              <a:extLst>
                <a:ext uri="{28A0092B-C50C-407E-A947-70E740481C1C}">
                  <a14:useLocalDpi xmlns:a14="http://schemas.microsoft.com/office/drawing/2010/main" val="0"/>
                </a:ext>
              </a:extLst>
            </a:blip>
            <a:srcRect l="-2958" t="-3733"/>
            <a:stretch/>
          </p:blipFill>
          <p:spPr>
            <a:xfrm flipH="1">
              <a:off x="5207363" y="436193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5899385" y="4376695"/>
              <a:ext cx="1932879" cy="338554"/>
            </a:xfrm>
            <a:prstGeom prst="rect">
              <a:avLst/>
            </a:prstGeom>
            <a:noFill/>
          </p:spPr>
          <p:txBody>
            <a:bodyPr wrap="square" rtlCol="0">
              <a:spAutoFit/>
            </a:bodyPr>
            <a:lstStyle/>
            <a:p>
              <a:r>
                <a:rPr lang="en-US" sz="1600" dirty="0"/>
                <a:t>Large Tree Finch</a:t>
              </a:r>
            </a:p>
          </p:txBody>
        </p:sp>
        <p:pic>
          <p:nvPicPr>
            <p:cNvPr id="15" name="Picture 14"/>
            <p:cNvPicPr>
              <a:picLocks noChangeAspect="1"/>
            </p:cNvPicPr>
            <p:nvPr/>
          </p:nvPicPr>
          <p:blipFill rotWithShape="1">
            <a:blip r:embed="rId4" cstate="hqprint">
              <a:extLst>
                <a:ext uri="{28A0092B-C50C-407E-A947-70E740481C1C}">
                  <a14:useLocalDpi xmlns:a14="http://schemas.microsoft.com/office/drawing/2010/main" val="0"/>
                </a:ext>
              </a:extLst>
            </a:blip>
            <a:srcRect l="-2883" t="-2756"/>
            <a:stretch/>
          </p:blipFill>
          <p:spPr>
            <a:xfrm flipH="1">
              <a:off x="5202223" y="387358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5899384" y="3933095"/>
              <a:ext cx="1932879" cy="338554"/>
            </a:xfrm>
            <a:prstGeom prst="rect">
              <a:avLst/>
            </a:prstGeom>
            <a:noFill/>
          </p:spPr>
          <p:txBody>
            <a:bodyPr wrap="square" rtlCol="0">
              <a:spAutoFit/>
            </a:bodyPr>
            <a:lstStyle/>
            <a:p>
              <a:r>
                <a:rPr lang="en-US" sz="1600" dirty="0"/>
                <a:t>Small Tree Finch</a:t>
              </a:r>
            </a:p>
          </p:txBody>
        </p:sp>
        <p:pic>
          <p:nvPicPr>
            <p:cNvPr id="17" name="Picture 16"/>
            <p:cNvPicPr>
              <a:picLocks noChangeAspect="1"/>
            </p:cNvPicPr>
            <p:nvPr/>
          </p:nvPicPr>
          <p:blipFill rotWithShape="1">
            <a:blip r:embed="rId5" cstate="hqprint">
              <a:extLst>
                <a:ext uri="{28A0092B-C50C-407E-A947-70E740481C1C}">
                  <a14:useLocalDpi xmlns:a14="http://schemas.microsoft.com/office/drawing/2010/main" val="0"/>
                </a:ext>
              </a:extLst>
            </a:blip>
            <a:srcRect l="-2930" t="-2417"/>
            <a:stretch/>
          </p:blipFill>
          <p:spPr>
            <a:xfrm flipH="1">
              <a:off x="5207364" y="475870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8" name="TextBox 17"/>
            <p:cNvSpPr txBox="1"/>
            <p:nvPr/>
          </p:nvSpPr>
          <p:spPr>
            <a:xfrm>
              <a:off x="5899385" y="4798875"/>
              <a:ext cx="2074130" cy="338554"/>
            </a:xfrm>
            <a:prstGeom prst="rect">
              <a:avLst/>
            </a:prstGeom>
            <a:noFill/>
          </p:spPr>
          <p:txBody>
            <a:bodyPr wrap="square" rtlCol="0">
              <a:spAutoFit/>
            </a:bodyPr>
            <a:lstStyle/>
            <a:p>
              <a:r>
                <a:rPr lang="en-US" sz="1600" dirty="0"/>
                <a:t>Medium Tree Finch</a:t>
              </a:r>
            </a:p>
          </p:txBody>
        </p:sp>
        <p:pic>
          <p:nvPicPr>
            <p:cNvPr id="19" name="Picture 18"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3835" t="-4533"/>
            <a:stretch/>
          </p:blipFill>
          <p:spPr>
            <a:xfrm flipH="1">
              <a:off x="5207363" y="519629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0" name="TextBox 19"/>
            <p:cNvSpPr txBox="1"/>
            <p:nvPr/>
          </p:nvSpPr>
          <p:spPr>
            <a:xfrm>
              <a:off x="5899385" y="5310348"/>
              <a:ext cx="2074130" cy="338554"/>
            </a:xfrm>
            <a:prstGeom prst="rect">
              <a:avLst/>
            </a:prstGeom>
            <a:noFill/>
          </p:spPr>
          <p:txBody>
            <a:bodyPr wrap="square" rtlCol="0">
              <a:spAutoFit/>
            </a:bodyPr>
            <a:lstStyle/>
            <a:p>
              <a:r>
                <a:rPr lang="en-US" sz="1600" dirty="0"/>
                <a:t>Mangrove Finch</a:t>
              </a:r>
            </a:p>
          </p:txBody>
        </p:sp>
        <p:pic>
          <p:nvPicPr>
            <p:cNvPr id="21" name="Picture 20"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8391" t="-3507"/>
            <a:stretch/>
          </p:blipFill>
          <p:spPr>
            <a:xfrm flipH="1">
              <a:off x="5207666" y="567097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2" name="TextBox 21"/>
            <p:cNvSpPr txBox="1"/>
            <p:nvPr/>
          </p:nvSpPr>
          <p:spPr>
            <a:xfrm>
              <a:off x="5885307" y="5709474"/>
              <a:ext cx="2074130" cy="338554"/>
            </a:xfrm>
            <a:prstGeom prst="rect">
              <a:avLst/>
            </a:prstGeom>
            <a:noFill/>
          </p:spPr>
          <p:txBody>
            <a:bodyPr wrap="square" rtlCol="0">
              <a:spAutoFit/>
            </a:bodyPr>
            <a:lstStyle/>
            <a:p>
              <a:r>
                <a:rPr lang="en-US" sz="1600" dirty="0"/>
                <a:t>Woodpecker Finch</a:t>
              </a:r>
            </a:p>
          </p:txBody>
        </p:sp>
        <p:sp>
          <p:nvSpPr>
            <p:cNvPr id="23" name="Rectangle 22"/>
            <p:cNvSpPr/>
            <p:nvPr/>
          </p:nvSpPr>
          <p:spPr>
            <a:xfrm rot="16200000">
              <a:off x="7334256" y="4917377"/>
              <a:ext cx="2153160" cy="279692"/>
            </a:xfrm>
            <a:prstGeom prst="rect">
              <a:avLst/>
            </a:prstGeom>
            <a:solidFill>
              <a:srgbClr val="C1B5D7"/>
            </a:solidFill>
            <a:ln>
              <a:solidFill>
                <a:srgbClr val="C1B5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INSECTS</a:t>
              </a:r>
            </a:p>
          </p:txBody>
        </p:sp>
        <p:pic>
          <p:nvPicPr>
            <p:cNvPr id="24" name="Picture 23"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3897" t="-6326"/>
            <a:stretch/>
          </p:blipFill>
          <p:spPr>
            <a:xfrm flipH="1">
              <a:off x="5198249" y="97434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5" name="Picture 24"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3374" t="-3322"/>
            <a:stretch/>
          </p:blipFill>
          <p:spPr>
            <a:xfrm flipH="1">
              <a:off x="5210168" y="179488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6" name="Picture 25"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2796" t="-3390"/>
            <a:stretch/>
          </p:blipFill>
          <p:spPr>
            <a:xfrm flipH="1">
              <a:off x="5206195" y="139208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7" name="Picture 26"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6079" t="-5658"/>
            <a:stretch/>
          </p:blipFill>
          <p:spPr>
            <a:xfrm flipH="1">
              <a:off x="5202222" y="260651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5880151" y="2709464"/>
              <a:ext cx="2530687" cy="338554"/>
            </a:xfrm>
            <a:prstGeom prst="rect">
              <a:avLst/>
            </a:prstGeom>
            <a:noFill/>
          </p:spPr>
          <p:txBody>
            <a:bodyPr wrap="square" rtlCol="0">
              <a:spAutoFit/>
            </a:bodyPr>
            <a:lstStyle/>
            <a:p>
              <a:r>
                <a:rPr lang="en-US" sz="1600" dirty="0"/>
                <a:t>Common Cactus Finch</a:t>
              </a:r>
            </a:p>
          </p:txBody>
        </p:sp>
        <p:pic>
          <p:nvPicPr>
            <p:cNvPr id="29" name="Picture 28"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4557" t="-6335"/>
            <a:stretch/>
          </p:blipFill>
          <p:spPr>
            <a:xfrm flipH="1">
              <a:off x="5202222" y="218987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0" name="TextBox 29"/>
            <p:cNvSpPr txBox="1"/>
            <p:nvPr/>
          </p:nvSpPr>
          <p:spPr>
            <a:xfrm>
              <a:off x="5896572" y="2289330"/>
              <a:ext cx="2530687" cy="338554"/>
            </a:xfrm>
            <a:prstGeom prst="rect">
              <a:avLst/>
            </a:prstGeom>
            <a:noFill/>
          </p:spPr>
          <p:txBody>
            <a:bodyPr wrap="square" rtlCol="0">
              <a:spAutoFit/>
            </a:bodyPr>
            <a:lstStyle/>
            <a:p>
              <a:r>
                <a:rPr lang="en-US" sz="1600" dirty="0" err="1"/>
                <a:t>Hispañola</a:t>
              </a:r>
              <a:r>
                <a:rPr lang="en-US" sz="1600" dirty="0"/>
                <a:t> Cactus Finch</a:t>
              </a:r>
            </a:p>
          </p:txBody>
        </p:sp>
        <p:pic>
          <p:nvPicPr>
            <p:cNvPr id="31" name="Picture 30"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5245"/>
            <a:stretch/>
          </p:blipFill>
          <p:spPr>
            <a:xfrm flipH="1">
              <a:off x="5203490" y="343191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5896742" y="3517251"/>
              <a:ext cx="2648497" cy="338554"/>
            </a:xfrm>
            <a:prstGeom prst="rect">
              <a:avLst/>
            </a:prstGeom>
            <a:noFill/>
          </p:spPr>
          <p:txBody>
            <a:bodyPr wrap="square" rtlCol="0">
              <a:spAutoFit/>
            </a:bodyPr>
            <a:lstStyle/>
            <a:p>
              <a:r>
                <a:rPr lang="en-US" sz="1600" dirty="0"/>
                <a:t>Vegetarian Finch</a:t>
              </a:r>
            </a:p>
          </p:txBody>
        </p:sp>
        <p:sp>
          <p:nvSpPr>
            <p:cNvPr id="33" name="Rectangle 32"/>
            <p:cNvSpPr/>
            <p:nvPr/>
          </p:nvSpPr>
          <p:spPr>
            <a:xfrm rot="16200000">
              <a:off x="7972271" y="2433870"/>
              <a:ext cx="877145" cy="2905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FLOWERS</a:t>
              </a:r>
            </a:p>
          </p:txBody>
        </p:sp>
        <p:sp>
          <p:nvSpPr>
            <p:cNvPr id="34" name="Rectangle 33"/>
            <p:cNvSpPr/>
            <p:nvPr/>
          </p:nvSpPr>
          <p:spPr>
            <a:xfrm rot="16200000">
              <a:off x="8105839" y="3523517"/>
              <a:ext cx="613299" cy="2872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BUDS</a:t>
              </a:r>
            </a:p>
          </p:txBody>
        </p:sp>
        <p:sp>
          <p:nvSpPr>
            <p:cNvPr id="35" name="Rectangle 34"/>
            <p:cNvSpPr/>
            <p:nvPr/>
          </p:nvSpPr>
          <p:spPr>
            <a:xfrm rot="16200000">
              <a:off x="7749510" y="1318207"/>
              <a:ext cx="1322662" cy="290581"/>
            </a:xfrm>
            <a:prstGeom prst="rect">
              <a:avLst/>
            </a:prstGeom>
            <a:solidFill>
              <a:srgbClr val="C89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SEEDS</a:t>
              </a:r>
            </a:p>
          </p:txBody>
        </p:sp>
        <p:sp>
          <p:nvSpPr>
            <p:cNvPr id="36" name="TextBox 35"/>
            <p:cNvSpPr txBox="1"/>
            <p:nvPr/>
          </p:nvSpPr>
          <p:spPr>
            <a:xfrm>
              <a:off x="5906174" y="1796222"/>
              <a:ext cx="2530687" cy="338554"/>
            </a:xfrm>
            <a:prstGeom prst="rect">
              <a:avLst/>
            </a:prstGeom>
            <a:noFill/>
          </p:spPr>
          <p:txBody>
            <a:bodyPr wrap="square" rtlCol="0">
              <a:spAutoFit/>
            </a:bodyPr>
            <a:lstStyle/>
            <a:p>
              <a:r>
                <a:rPr lang="en-US" sz="1600" dirty="0"/>
                <a:t>Small Ground Finch</a:t>
              </a:r>
            </a:p>
          </p:txBody>
        </p:sp>
        <p:sp>
          <p:nvSpPr>
            <p:cNvPr id="37" name="TextBox 36"/>
            <p:cNvSpPr txBox="1"/>
            <p:nvPr/>
          </p:nvSpPr>
          <p:spPr>
            <a:xfrm>
              <a:off x="5880149" y="1396427"/>
              <a:ext cx="2530687" cy="338554"/>
            </a:xfrm>
            <a:prstGeom prst="rect">
              <a:avLst/>
            </a:prstGeom>
            <a:noFill/>
          </p:spPr>
          <p:txBody>
            <a:bodyPr wrap="square" rtlCol="0">
              <a:spAutoFit/>
            </a:bodyPr>
            <a:lstStyle/>
            <a:p>
              <a:r>
                <a:rPr lang="en-US" sz="1600" dirty="0"/>
                <a:t>Medium Ground Finch</a:t>
              </a:r>
            </a:p>
          </p:txBody>
        </p:sp>
        <p:sp>
          <p:nvSpPr>
            <p:cNvPr id="38" name="TextBox 37"/>
            <p:cNvSpPr txBox="1"/>
            <p:nvPr/>
          </p:nvSpPr>
          <p:spPr>
            <a:xfrm>
              <a:off x="5880149" y="944837"/>
              <a:ext cx="2530687" cy="338554"/>
            </a:xfrm>
            <a:prstGeom prst="rect">
              <a:avLst/>
            </a:prstGeom>
            <a:noFill/>
          </p:spPr>
          <p:txBody>
            <a:bodyPr wrap="square" rtlCol="0">
              <a:spAutoFit/>
            </a:bodyPr>
            <a:lstStyle/>
            <a:p>
              <a:r>
                <a:rPr lang="en-US" sz="1600" dirty="0"/>
                <a:t>Large Ground Finch</a:t>
              </a:r>
            </a:p>
          </p:txBody>
        </p:sp>
      </p:grpSp>
      <p:sp>
        <p:nvSpPr>
          <p:cNvPr id="47" name="Right Arrow 46"/>
          <p:cNvSpPr/>
          <p:nvPr/>
        </p:nvSpPr>
        <p:spPr>
          <a:xfrm>
            <a:off x="552735" y="137164"/>
            <a:ext cx="5645238" cy="463731"/>
          </a:xfrm>
          <a:prstGeom prst="rightArrow">
            <a:avLst/>
          </a:prstGeom>
          <a:gradFill flip="none" rotWithShape="1">
            <a:gsLst>
              <a:gs pos="0">
                <a:schemeClr val="accent1">
                  <a:lumMod val="60000"/>
                  <a:lumOff val="40000"/>
                </a:schemeClr>
              </a:gs>
              <a:gs pos="97425">
                <a:schemeClr val="accent1">
                  <a:lumMod val="20000"/>
                  <a:lumOff val="80000"/>
                </a:schemeClr>
              </a:gs>
              <a:gs pos="47000">
                <a:schemeClr val="accent1">
                  <a:lumMod val="40000"/>
                  <a:lumOff val="60000"/>
                </a:schemeClr>
              </a:gs>
            </a:gsLst>
            <a:lin ang="10800000" scaled="1"/>
            <a:tileRect/>
          </a:grad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2388330" y="-92636"/>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cxnSp>
        <p:nvCxnSpPr>
          <p:cNvPr id="51" name="Straight Connector 50"/>
          <p:cNvCxnSpPr/>
          <p:nvPr/>
        </p:nvCxnSpPr>
        <p:spPr>
          <a:xfrm>
            <a:off x="1387694" y="147654"/>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521176" y="719010"/>
            <a:ext cx="1780127"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2.3 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cxnSp>
        <p:nvCxnSpPr>
          <p:cNvPr id="53" name="Straight Connector 52"/>
          <p:cNvCxnSpPr/>
          <p:nvPr/>
        </p:nvCxnSpPr>
        <p:spPr>
          <a:xfrm>
            <a:off x="5347141"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608052" y="681142"/>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PRESENT</a:t>
            </a:r>
          </a:p>
          <a:p>
            <a:pPr algn="ctr"/>
            <a:r>
              <a:rPr lang="en-US" sz="1400" b="1" dirty="0">
                <a:solidFill>
                  <a:schemeClr val="accent1"/>
                </a:solidFill>
                <a:latin typeface="Arial" panose="020B0604020202020204" pitchFamily="34" charset="0"/>
                <a:cs typeface="Arial" panose="020B0604020202020204" pitchFamily="34" charset="0"/>
              </a:rPr>
              <a:t>DAY</a:t>
            </a:r>
          </a:p>
        </p:txBody>
      </p:sp>
      <p:sp>
        <p:nvSpPr>
          <p:cNvPr id="56" name="TextBox 55">
            <a:extLst>
              <a:ext uri="{FF2B5EF4-FFF2-40B4-BE49-F238E27FC236}">
                <a16:creationId xmlns:a16="http://schemas.microsoft.com/office/drawing/2014/main" id="{574B4E34-43F7-9142-6DCA-CD063FAF42E5}"/>
              </a:ext>
            </a:extLst>
          </p:cNvPr>
          <p:cNvSpPr txBox="1"/>
          <p:nvPr/>
        </p:nvSpPr>
        <p:spPr>
          <a:xfrm>
            <a:off x="390930" y="1410741"/>
            <a:ext cx="4050442" cy="1323439"/>
          </a:xfrm>
          <a:prstGeom prst="rect">
            <a:avLst/>
          </a:prstGeom>
          <a:noFill/>
        </p:spPr>
        <p:txBody>
          <a:bodyPr wrap="square" rtlCol="0">
            <a:spAutoFit/>
          </a:bodyPr>
          <a:lstStyle/>
          <a:p>
            <a:pPr marL="0" lvl="2"/>
            <a:r>
              <a:rPr lang="en-US" sz="2000" i="1" dirty="0">
                <a:solidFill>
                  <a:srgbClr val="000000"/>
                </a:solidFill>
                <a:latin typeface="Arial" panose="020B0604020202020204" pitchFamily="34" charset="0"/>
                <a:cs typeface="Arial" panose="020B0604020202020204" pitchFamily="34" charset="0"/>
              </a:rPr>
              <a:t>Can you generalize from these ideas to address the question of why there is </a:t>
            </a:r>
            <a:r>
              <a:rPr lang="en-US" sz="2000" i="1" u="sng" dirty="0">
                <a:solidFill>
                  <a:srgbClr val="000000"/>
                </a:solidFill>
                <a:latin typeface="Arial" panose="020B0604020202020204" pitchFamily="34" charset="0"/>
                <a:cs typeface="Arial" panose="020B0604020202020204" pitchFamily="34" charset="0"/>
              </a:rPr>
              <a:t>so much</a:t>
            </a:r>
            <a:r>
              <a:rPr lang="en-US" sz="2000" i="1" dirty="0">
                <a:solidFill>
                  <a:srgbClr val="000000"/>
                </a:solidFill>
                <a:latin typeface="Arial" panose="020B0604020202020204" pitchFamily="34" charset="0"/>
                <a:cs typeface="Arial" panose="020B0604020202020204" pitchFamily="34" charset="0"/>
              </a:rPr>
              <a:t> biodiversity on Earth?</a:t>
            </a:r>
            <a:endParaRPr lang="en-US" sz="2000" i="1" dirty="0"/>
          </a:p>
        </p:txBody>
      </p:sp>
      <p:sp>
        <p:nvSpPr>
          <p:cNvPr id="39" name="TextBox 38">
            <a:extLst>
              <a:ext uri="{FF2B5EF4-FFF2-40B4-BE49-F238E27FC236}">
                <a16:creationId xmlns:a16="http://schemas.microsoft.com/office/drawing/2014/main" id="{574B4E34-43F7-9142-6DCA-CD063FAF42E5}"/>
              </a:ext>
            </a:extLst>
          </p:cNvPr>
          <p:cNvSpPr txBox="1"/>
          <p:nvPr/>
        </p:nvSpPr>
        <p:spPr>
          <a:xfrm>
            <a:off x="523839" y="4541982"/>
            <a:ext cx="4217124" cy="2215991"/>
          </a:xfrm>
          <a:prstGeom prst="rect">
            <a:avLst/>
          </a:prstGeom>
          <a:noFill/>
        </p:spPr>
        <p:txBody>
          <a:bodyPr wrap="square" rtlCol="0">
            <a:spAutoFit/>
          </a:bodyPr>
          <a:lstStyle/>
          <a:p>
            <a:pPr marL="0" lvl="2"/>
            <a:r>
              <a:rPr lang="en-US" sz="2400" dirty="0">
                <a:solidFill>
                  <a:srgbClr val="256800"/>
                </a:solidFill>
                <a:latin typeface="Arial" panose="020B0604020202020204" pitchFamily="34" charset="0"/>
                <a:cs typeface="Arial" panose="020B0604020202020204" pitchFamily="34" charset="0"/>
              </a:rPr>
              <a:t>In other words, why are there </a:t>
            </a:r>
            <a:r>
              <a:rPr lang="en-US" sz="2400" u="sng" dirty="0">
                <a:solidFill>
                  <a:srgbClr val="256800"/>
                </a:solidFill>
                <a:latin typeface="Arial" panose="020B0604020202020204" pitchFamily="34" charset="0"/>
                <a:cs typeface="Arial" panose="020B0604020202020204" pitchFamily="34" charset="0"/>
              </a:rPr>
              <a:t>so many</a:t>
            </a:r>
            <a:r>
              <a:rPr lang="en-US" sz="2400" dirty="0">
                <a:solidFill>
                  <a:srgbClr val="256800"/>
                </a:solidFill>
                <a:latin typeface="Arial" panose="020B0604020202020204" pitchFamily="34" charset="0"/>
                <a:cs typeface="Arial" panose="020B0604020202020204" pitchFamily="34" charset="0"/>
              </a:rPr>
              <a:t> species (of all sorts) on Earth, that are </a:t>
            </a:r>
            <a:r>
              <a:rPr lang="en-US" sz="2400" u="sng" dirty="0">
                <a:solidFill>
                  <a:srgbClr val="256800"/>
                </a:solidFill>
                <a:latin typeface="Arial" panose="020B0604020202020204" pitchFamily="34" charset="0"/>
                <a:cs typeface="Arial" panose="020B0604020202020204" pitchFamily="34" charset="0"/>
              </a:rPr>
              <a:t>so different </a:t>
            </a:r>
            <a:r>
              <a:rPr lang="en-US" sz="2400" dirty="0">
                <a:solidFill>
                  <a:srgbClr val="256800"/>
                </a:solidFill>
                <a:latin typeface="Arial" panose="020B0604020202020204" pitchFamily="34" charset="0"/>
                <a:cs typeface="Arial" panose="020B0604020202020204" pitchFamily="34" charset="0"/>
              </a:rPr>
              <a:t>from one another? Write your thoughts in </a:t>
            </a:r>
            <a:r>
              <a:rPr lang="en-US" sz="2400" b="1" dirty="0">
                <a:solidFill>
                  <a:srgbClr val="256800"/>
                </a:solidFill>
                <a:latin typeface="Arial" panose="020B0604020202020204" pitchFamily="34" charset="0"/>
                <a:cs typeface="Arial" panose="020B0604020202020204" pitchFamily="34" charset="0"/>
              </a:rPr>
              <a:t>Doodle Box E</a:t>
            </a:r>
            <a:r>
              <a:rPr lang="en-US" sz="2400" dirty="0">
                <a:solidFill>
                  <a:srgbClr val="256800"/>
                </a:solidFill>
                <a:latin typeface="Arial" panose="020B0604020202020204" pitchFamily="34" charset="0"/>
                <a:cs typeface="Arial" panose="020B0604020202020204" pitchFamily="34" charset="0"/>
              </a:rPr>
              <a:t>.</a:t>
            </a:r>
          </a:p>
          <a:p>
            <a:endParaRPr lang="en-US" dirty="0"/>
          </a:p>
        </p:txBody>
      </p:sp>
      <p:pic>
        <p:nvPicPr>
          <p:cNvPr id="40" name="Picture 39"/>
          <p:cNvPicPr>
            <a:picLocks noChangeAspect="1"/>
          </p:cNvPicPr>
          <p:nvPr/>
        </p:nvPicPr>
        <p:blipFill rotWithShape="1">
          <a:blip r:embed="rId14" cstate="hqprint">
            <a:extLst>
              <a:ext uri="{28A0092B-C50C-407E-A947-70E740481C1C}">
                <a14:useLocalDpi xmlns:a14="http://schemas.microsoft.com/office/drawing/2010/main" val="0"/>
              </a:ext>
            </a:extLst>
          </a:blip>
          <a:srcRect/>
          <a:stretch/>
        </p:blipFill>
        <p:spPr>
          <a:xfrm flipH="1">
            <a:off x="1315614" y="3040649"/>
            <a:ext cx="608671" cy="389678"/>
          </a:xfrm>
          <a:prstGeom prst="rect">
            <a:avLst/>
          </a:prstGeom>
        </p:spPr>
      </p:pic>
      <p:sp>
        <p:nvSpPr>
          <p:cNvPr id="41" name="TextBox 40"/>
          <p:cNvSpPr txBox="1"/>
          <p:nvPr/>
        </p:nvSpPr>
        <p:spPr>
          <a:xfrm>
            <a:off x="1054507" y="3520443"/>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pic>
        <p:nvPicPr>
          <p:cNvPr id="42" name="Picture 41">
            <a:extLst>
              <a:ext uri="{FF2B5EF4-FFF2-40B4-BE49-F238E27FC236}">
                <a16:creationId xmlns:a16="http://schemas.microsoft.com/office/drawing/2014/main" id="{545ABE76-BD0B-3788-6BDA-5EE9B564A86B}"/>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3639545" y="3706068"/>
            <a:ext cx="608978" cy="614205"/>
          </a:xfrm>
          <a:prstGeom prst="rect">
            <a:avLst/>
          </a:prstGeom>
        </p:spPr>
      </p:pic>
    </p:spTree>
    <p:extLst>
      <p:ext uri="{BB962C8B-B14F-4D97-AF65-F5344CB8AC3E}">
        <p14:creationId xmlns:p14="http://schemas.microsoft.com/office/powerpoint/2010/main" val="2232538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4886" y="284477"/>
            <a:ext cx="8240486" cy="2197465"/>
          </a:xfrm>
        </p:spPr>
        <p:txBody>
          <a:bodyPr>
            <a:normAutofit fontScale="77500" lnSpcReduction="20000"/>
          </a:bodyPr>
          <a:lstStyle/>
          <a:p>
            <a:pPr>
              <a:lnSpc>
                <a:spcPct val="110000"/>
              </a:lnSpc>
              <a:spcBef>
                <a:spcPts val="0"/>
              </a:spcBef>
              <a:buNone/>
            </a:pPr>
            <a:r>
              <a:rPr lang="en-US" sz="3500" dirty="0">
                <a:latin typeface="Arial" panose="020B0604020202020204" pitchFamily="34" charset="0"/>
                <a:cs typeface="Arial" panose="020B0604020202020204" pitchFamily="34" charset="0"/>
              </a:rPr>
              <a:t>OK, let’s use what we’ve discussed so far to address the first part of our Big Driving Question:</a:t>
            </a:r>
          </a:p>
          <a:p>
            <a:pPr>
              <a:lnSpc>
                <a:spcPct val="110000"/>
              </a:lnSpc>
              <a:spcBef>
                <a:spcPts val="0"/>
              </a:spcBef>
              <a:buNone/>
            </a:pPr>
            <a:endParaRPr lang="en-US" sz="2600" dirty="0">
              <a:latin typeface="Arial" panose="020B0604020202020204" pitchFamily="34" charset="0"/>
              <a:cs typeface="Arial" panose="020B0604020202020204" pitchFamily="34" charset="0"/>
            </a:endParaRPr>
          </a:p>
          <a:p>
            <a:pPr>
              <a:lnSpc>
                <a:spcPct val="110000"/>
              </a:lnSpc>
              <a:spcBef>
                <a:spcPts val="0"/>
              </a:spcBef>
              <a:buNone/>
            </a:pPr>
            <a:r>
              <a:rPr lang="en-US" sz="3000" dirty="0">
                <a:solidFill>
                  <a:srgbClr val="C00000"/>
                </a:solidFill>
                <a:latin typeface="Arial" panose="020B0604020202020204" pitchFamily="34" charset="0"/>
                <a:cs typeface="Arial" panose="020B0604020202020204" pitchFamily="34" charset="0"/>
              </a:rPr>
              <a:t>“How did there come to be </a:t>
            </a:r>
            <a:r>
              <a:rPr lang="en-US" sz="3000" u="sng" dirty="0">
                <a:solidFill>
                  <a:srgbClr val="C00000"/>
                </a:solidFill>
                <a:latin typeface="Arial" panose="020B0604020202020204" pitchFamily="34" charset="0"/>
                <a:cs typeface="Arial" panose="020B0604020202020204" pitchFamily="34" charset="0"/>
              </a:rPr>
              <a:t>so many</a:t>
            </a:r>
            <a:r>
              <a:rPr lang="en-US" sz="3000" dirty="0">
                <a:solidFill>
                  <a:srgbClr val="C00000"/>
                </a:solidFill>
                <a:latin typeface="Arial" panose="020B0604020202020204" pitchFamily="34" charset="0"/>
                <a:cs typeface="Arial" panose="020B0604020202020204" pitchFamily="34" charset="0"/>
              </a:rPr>
              <a:t> different species of living things?”</a:t>
            </a:r>
            <a:endParaRPr lang="en-US" sz="2800" b="1" i="1" dirty="0">
              <a:solidFill>
                <a:srgbClr val="FF0000"/>
              </a:solidFill>
              <a:latin typeface="Cambria" pitchFamily="18" charset="0"/>
            </a:endParaRPr>
          </a:p>
        </p:txBody>
      </p:sp>
      <p:sp>
        <p:nvSpPr>
          <p:cNvPr id="8" name="TextBox 7"/>
          <p:cNvSpPr txBox="1"/>
          <p:nvPr/>
        </p:nvSpPr>
        <p:spPr>
          <a:xfrm>
            <a:off x="721068" y="2861269"/>
            <a:ext cx="8057679" cy="3046988"/>
          </a:xfrm>
          <a:prstGeom prst="rect">
            <a:avLst/>
          </a:prstGeom>
          <a:noFill/>
        </p:spPr>
        <p:txBody>
          <a:bodyPr wrap="square" rtlCol="0">
            <a:spAutoFit/>
          </a:bodyPr>
          <a:lstStyle/>
          <a:p>
            <a:r>
              <a:rPr lang="en-US" sz="2800" b="1" dirty="0">
                <a:solidFill>
                  <a:srgbClr val="256800"/>
                </a:solidFill>
                <a:latin typeface="Arial" panose="020B0604020202020204" pitchFamily="34" charset="0"/>
                <a:cs typeface="Arial" panose="020B0604020202020204" pitchFamily="34" charset="0"/>
              </a:rPr>
              <a:t>In Doodle Box F</a:t>
            </a:r>
            <a:r>
              <a:rPr lang="en-US" sz="2800" dirty="0">
                <a:solidFill>
                  <a:srgbClr val="256800"/>
                </a:solidFill>
                <a:latin typeface="Arial" panose="020B0604020202020204" pitchFamily="34" charset="0"/>
                <a:cs typeface="Arial" panose="020B0604020202020204" pitchFamily="34" charset="0"/>
              </a:rPr>
              <a:t>, finish this sentence: </a:t>
            </a:r>
            <a:endParaRPr lang="en-US" sz="2800" dirty="0" smtClean="0">
              <a:solidFill>
                <a:srgbClr val="256800"/>
              </a:solidFill>
              <a:latin typeface="Arial" panose="020B0604020202020204" pitchFamily="34" charset="0"/>
              <a:cs typeface="Arial" panose="020B0604020202020204" pitchFamily="34" charset="0"/>
            </a:endParaRPr>
          </a:p>
          <a:p>
            <a:r>
              <a:rPr lang="en-US" sz="2800" i="1" dirty="0" smtClean="0">
                <a:solidFill>
                  <a:srgbClr val="256800"/>
                </a:solidFill>
                <a:latin typeface="Arial" panose="020B0604020202020204" pitchFamily="34" charset="0"/>
                <a:cs typeface="Arial" panose="020B0604020202020204" pitchFamily="34" charset="0"/>
              </a:rPr>
              <a:t>There </a:t>
            </a:r>
            <a:r>
              <a:rPr lang="en-US" sz="2800" i="1" dirty="0">
                <a:solidFill>
                  <a:srgbClr val="256800"/>
                </a:solidFill>
                <a:latin typeface="Arial" panose="020B0604020202020204" pitchFamily="34" charset="0"/>
                <a:cs typeface="Arial" panose="020B0604020202020204" pitchFamily="34" charset="0"/>
              </a:rPr>
              <a:t>is a lot of biodiversity (many very different species) on Earth because…</a:t>
            </a:r>
          </a:p>
          <a:p>
            <a:endParaRPr lang="en-US" sz="2800" i="1" dirty="0">
              <a:solidFill>
                <a:srgbClr val="256800"/>
              </a:solidFill>
              <a:latin typeface="Arial" panose="020B0604020202020204" pitchFamily="34" charset="0"/>
              <a:cs typeface="Arial" panose="020B0604020202020204" pitchFamily="34" charset="0"/>
            </a:endParaRPr>
          </a:p>
          <a:p>
            <a:r>
              <a:rPr lang="en-US" sz="2800" dirty="0">
                <a:solidFill>
                  <a:srgbClr val="256800"/>
                </a:solidFill>
                <a:latin typeface="Arial" panose="020B0604020202020204" pitchFamily="34" charset="0"/>
                <a:cs typeface="Arial" panose="020B0604020202020204" pitchFamily="34" charset="0"/>
              </a:rPr>
              <a:t>Share your sentence with a neighbor, and be prepared to share with the class.</a:t>
            </a:r>
            <a:endParaRPr lang="en-US" sz="2800" dirty="0">
              <a:latin typeface="Arial" panose="020B0604020202020204" pitchFamily="34" charset="0"/>
              <a:cs typeface="Arial" panose="020B0604020202020204" pitchFamily="34" charset="0"/>
            </a:endParaRPr>
          </a:p>
          <a:p>
            <a:pPr lvl="1"/>
            <a:endParaRPr lang="en-US" sz="2400" i="1" dirty="0">
              <a:solidFill>
                <a:srgbClr val="5C257B"/>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105A77A1-FE7C-7B8C-E0EC-D2C3C9944A7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860900" y="2169265"/>
            <a:ext cx="620031" cy="625353"/>
          </a:xfrm>
          <a:prstGeom prst="rect">
            <a:avLst/>
          </a:prstGeom>
        </p:spPr>
      </p:pic>
      <p:pic>
        <p:nvPicPr>
          <p:cNvPr id="5" name="Picture 4">
            <a:extLst>
              <a:ext uri="{FF2B5EF4-FFF2-40B4-BE49-F238E27FC236}">
                <a16:creationId xmlns:a16="http://schemas.microsoft.com/office/drawing/2014/main" id="{AB900E3B-A5D6-0B18-1DCD-C62CDCCEAA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35" y="4731044"/>
            <a:ext cx="528828" cy="675535"/>
          </a:xfrm>
          <a:prstGeom prst="rect">
            <a:avLst/>
          </a:prstGeom>
        </p:spPr>
      </p:pic>
    </p:spTree>
    <p:extLst>
      <p:ext uri="{BB962C8B-B14F-4D97-AF65-F5344CB8AC3E}">
        <p14:creationId xmlns:p14="http://schemas.microsoft.com/office/powerpoint/2010/main" val="1653648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28485" y="193101"/>
            <a:ext cx="7645400" cy="3416320"/>
          </a:xfrm>
          <a:prstGeom prst="rect">
            <a:avLst/>
          </a:prstGeom>
          <a:noFill/>
        </p:spPr>
        <p:txBody>
          <a:bodyPr wrap="square" rtlCol="0">
            <a:spAutoFit/>
          </a:bodyPr>
          <a:lstStyle/>
          <a:p>
            <a:pPr marL="0" lvl="1"/>
            <a:r>
              <a:rPr lang="en-US" sz="2400" dirty="0">
                <a:latin typeface="Arial" panose="020B0604020202020204" pitchFamily="34" charset="0"/>
                <a:cs typeface="Arial" panose="020B0604020202020204" pitchFamily="34" charset="0"/>
              </a:rPr>
              <a:t>We have a good answer, but maybe we can make it even more specific – in other words, make it even better! </a:t>
            </a:r>
          </a:p>
          <a:p>
            <a:pPr marL="0" lvl="1"/>
            <a:endParaRPr lang="en-US" sz="2400" dirty="0">
              <a:latin typeface="Arial" panose="020B0604020202020204" pitchFamily="34" charset="0"/>
              <a:cs typeface="Arial" panose="020B0604020202020204" pitchFamily="34" charset="0"/>
            </a:endParaRPr>
          </a:p>
          <a:p>
            <a:pPr marL="0" lvl="1"/>
            <a:r>
              <a:rPr lang="en-US" sz="2400" b="1" i="1" dirty="0">
                <a:solidFill>
                  <a:srgbClr val="256800"/>
                </a:solidFill>
                <a:latin typeface="Arial" panose="020B0604020202020204" pitchFamily="34" charset="0"/>
                <a:cs typeface="Arial" panose="020B0604020202020204" pitchFamily="34" charset="0"/>
              </a:rPr>
              <a:t>Think: </a:t>
            </a:r>
            <a:r>
              <a:rPr lang="en-US" sz="2400" i="1" dirty="0">
                <a:solidFill>
                  <a:srgbClr val="256800"/>
                </a:solidFill>
                <a:latin typeface="Arial" panose="020B0604020202020204" pitchFamily="34" charset="0"/>
                <a:cs typeface="Arial" panose="020B0604020202020204" pitchFamily="34" charset="0"/>
              </a:rPr>
              <a:t>Do we have a model that explains </a:t>
            </a:r>
            <a:r>
              <a:rPr lang="en-US" sz="2400" i="1" u="sng" dirty="0">
                <a:solidFill>
                  <a:srgbClr val="256800"/>
                </a:solidFill>
                <a:latin typeface="Arial" panose="020B0604020202020204" pitchFamily="34" charset="0"/>
                <a:cs typeface="Arial" panose="020B0604020202020204" pitchFamily="34" charset="0"/>
              </a:rPr>
              <a:t>how</a:t>
            </a:r>
            <a:r>
              <a:rPr lang="en-US" sz="2400" i="1" dirty="0">
                <a:solidFill>
                  <a:srgbClr val="256800"/>
                </a:solidFill>
                <a:latin typeface="Arial" panose="020B0604020202020204" pitchFamily="34" charset="0"/>
                <a:cs typeface="Arial" panose="020B0604020202020204" pitchFamily="34" charset="0"/>
              </a:rPr>
              <a:t> an individual species evolves and is shaped by its environment?</a:t>
            </a:r>
          </a:p>
          <a:p>
            <a:pPr marL="0" lvl="1"/>
            <a:endParaRPr lang="en-US" sz="2400" i="1" dirty="0">
              <a:latin typeface="Arial" panose="020B0604020202020204" pitchFamily="34" charset="0"/>
              <a:cs typeface="Arial" panose="020B0604020202020204" pitchFamily="34" charset="0"/>
            </a:endParaRPr>
          </a:p>
          <a:p>
            <a:pPr lvl="2"/>
            <a:r>
              <a:rPr lang="en-US" sz="2400" dirty="0">
                <a:latin typeface="Arial" panose="020B0604020202020204" pitchFamily="34" charset="0"/>
                <a:cs typeface="Arial" panose="020B0604020202020204" pitchFamily="34" charset="0"/>
              </a:rPr>
              <a:t>		</a:t>
            </a:r>
            <a:r>
              <a:rPr lang="en-US" sz="2400" dirty="0">
                <a:solidFill>
                  <a:srgbClr val="7030A0"/>
                </a:solidFill>
                <a:latin typeface="Arial" panose="020B0604020202020204" pitchFamily="34" charset="0"/>
                <a:cs typeface="Arial" panose="020B0604020202020204" pitchFamily="34" charset="0"/>
              </a:rPr>
              <a:t>YAY, </a:t>
            </a:r>
            <a:r>
              <a:rPr lang="en-US" sz="2400" b="1" dirty="0">
                <a:solidFill>
                  <a:srgbClr val="7030A0"/>
                </a:solidFill>
                <a:latin typeface="Arial" panose="020B0604020202020204" pitchFamily="34" charset="0"/>
                <a:cs typeface="Arial" panose="020B0604020202020204" pitchFamily="34" charset="0"/>
              </a:rPr>
              <a:t>NATURAL SELECTION! </a:t>
            </a:r>
          </a:p>
        </p:txBody>
      </p:sp>
      <p:sp>
        <p:nvSpPr>
          <p:cNvPr id="3" name="TextBox 2"/>
          <p:cNvSpPr txBox="1"/>
          <p:nvPr/>
        </p:nvSpPr>
        <p:spPr>
          <a:xfrm>
            <a:off x="1128485" y="4180344"/>
            <a:ext cx="7819571" cy="2677656"/>
          </a:xfrm>
          <a:prstGeom prst="rect">
            <a:avLst/>
          </a:prstGeom>
          <a:noFill/>
        </p:spPr>
        <p:txBody>
          <a:bodyPr wrap="square" rtlCol="0">
            <a:spAutoFit/>
          </a:bodyPr>
          <a:lstStyle/>
          <a:p>
            <a:pPr marL="0" lvl="1"/>
            <a:r>
              <a:rPr lang="en-US" sz="2400" dirty="0">
                <a:latin typeface="Arial" panose="020B0604020202020204" pitchFamily="34" charset="0"/>
                <a:cs typeface="Arial" panose="020B0604020202020204" pitchFamily="34" charset="0"/>
              </a:rPr>
              <a:t>So, is there a way to reflect the key role of Natural Selection in our answer? How could we incorporate it into what we already have?</a:t>
            </a:r>
          </a:p>
          <a:p>
            <a:pPr marL="0" lvl="1"/>
            <a:endParaRPr lang="en-US" sz="2400" dirty="0">
              <a:latin typeface="Arial" panose="020B0604020202020204" pitchFamily="34" charset="0"/>
              <a:cs typeface="Arial" panose="020B0604020202020204" pitchFamily="34" charset="0"/>
            </a:endParaRPr>
          </a:p>
          <a:p>
            <a:pPr marL="342900" lvl="1" indent="-342900">
              <a:buFont typeface="Arial" panose="020B0604020202020204" pitchFamily="34" charset="0"/>
              <a:buChar char="•"/>
            </a:pPr>
            <a:r>
              <a:rPr lang="en-US" sz="2400" dirty="0">
                <a:solidFill>
                  <a:srgbClr val="00B0F0"/>
                </a:solidFill>
                <a:latin typeface="Arial" panose="020B0604020202020204" pitchFamily="34" charset="0"/>
                <a:cs typeface="Arial" panose="020B0604020202020204" pitchFamily="34" charset="0"/>
              </a:rPr>
              <a:t>[Write your new statement here.]</a:t>
            </a:r>
          </a:p>
          <a:p>
            <a:pPr marL="0" lvl="1"/>
            <a:endParaRPr lang="en-US" sz="2400" dirty="0">
              <a:latin typeface="Arial" panose="020B0604020202020204" pitchFamily="34" charset="0"/>
              <a:cs typeface="Arial" panose="020B0604020202020204" pitchFamily="34" charset="0"/>
            </a:endParaRPr>
          </a:p>
          <a:p>
            <a:pPr marL="0" lvl="1"/>
            <a:endParaRPr lang="en-US" sz="24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A3F542E7-1524-3640-9A6D-7E9D2F07550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9656" y="1514527"/>
            <a:ext cx="769257" cy="781598"/>
          </a:xfrm>
          <a:prstGeom prst="rect">
            <a:avLst/>
          </a:prstGeom>
        </p:spPr>
      </p:pic>
      <p:pic>
        <p:nvPicPr>
          <p:cNvPr id="6" name="Picture 5">
            <a:extLst>
              <a:ext uri="{FF2B5EF4-FFF2-40B4-BE49-F238E27FC236}">
                <a16:creationId xmlns:a16="http://schemas.microsoft.com/office/drawing/2014/main" id="{A3F542E7-1524-3640-9A6D-7E9D2F07550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9656" y="4180344"/>
            <a:ext cx="769257" cy="781598"/>
          </a:xfrm>
          <a:prstGeom prst="rect">
            <a:avLst/>
          </a:prstGeom>
        </p:spPr>
      </p:pic>
    </p:spTree>
    <p:extLst>
      <p:ext uri="{BB962C8B-B14F-4D97-AF65-F5344CB8AC3E}">
        <p14:creationId xmlns:p14="http://schemas.microsoft.com/office/powerpoint/2010/main" val="2586275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Learning Segment 02 Summary</a:t>
            </a:r>
          </a:p>
        </p:txBody>
      </p:sp>
      <p:sp>
        <p:nvSpPr>
          <p:cNvPr id="5" name="Text Placeholder 4"/>
          <p:cNvSpPr>
            <a:spLocks noGrp="1"/>
          </p:cNvSpPr>
          <p:nvPr>
            <p:ph type="body" sz="quarter" idx="10"/>
          </p:nvPr>
        </p:nvSpPr>
        <p:spPr/>
        <p:txBody>
          <a:bodyPr/>
          <a:lstStyle/>
          <a:p>
            <a:pPr lvl="0">
              <a:buClr>
                <a:schemeClr val="dk1"/>
              </a:buClr>
              <a:buSzPct val="117647"/>
            </a:pPr>
            <a:r>
              <a:rPr lang="en-US" sz="1600" b="1" dirty="0">
                <a:latin typeface="Arial"/>
                <a:ea typeface="Arial"/>
                <a:cs typeface="Arial"/>
                <a:sym typeface="Arial"/>
              </a:rPr>
              <a:t>What we figured out…</a:t>
            </a:r>
          </a:p>
          <a:p>
            <a:pPr lvl="0">
              <a:buClr>
                <a:schemeClr val="dk1"/>
              </a:buClr>
              <a:buSzPct val="117647"/>
            </a:pPr>
            <a:endParaRPr lang="en-US" sz="1600" dirty="0">
              <a:latin typeface="Arial"/>
              <a:ea typeface="Arial"/>
              <a:cs typeface="Arial"/>
              <a:sym typeface="Arial"/>
            </a:endParaRPr>
          </a:p>
          <a:p>
            <a:r>
              <a:rPr lang="en-US" sz="1600" dirty="0"/>
              <a:t>We generated our first model idea. Diversity arises through natural selection and speciation, but it is truly the diversity of our planet’s environments that allows for so much diversity. Each species has been shaped by natural selection to its particular environment or “niche”.</a:t>
            </a:r>
          </a:p>
          <a:p>
            <a:endParaRPr lang="en-US" dirty="0"/>
          </a:p>
        </p:txBody>
      </p:sp>
      <p:sp>
        <p:nvSpPr>
          <p:cNvPr id="6" name="Text Placeholder 5"/>
          <p:cNvSpPr>
            <a:spLocks noGrp="1"/>
          </p:cNvSpPr>
          <p:nvPr>
            <p:ph type="body" sz="quarter" idx="11"/>
          </p:nvPr>
        </p:nvSpPr>
        <p:spPr/>
        <p:txBody>
          <a:bodyPr/>
          <a:lstStyle/>
          <a:p>
            <a:pPr lvl="0">
              <a:buClr>
                <a:schemeClr val="dk1"/>
              </a:buClr>
              <a:buSzPts val="1600"/>
            </a:pPr>
            <a:r>
              <a:rPr lang="en-US" u="sng" dirty="0">
                <a:latin typeface="Arial"/>
                <a:ea typeface="Arial"/>
                <a:cs typeface="Arial"/>
                <a:sym typeface="Arial"/>
              </a:rPr>
              <a:t>LS02 Teacher Reflection Notes:</a:t>
            </a:r>
          </a:p>
          <a:p>
            <a:pPr lvl="0">
              <a:buClr>
                <a:schemeClr val="dk1"/>
              </a:buClr>
              <a:buSzPts val="1600"/>
            </a:pPr>
            <a:endParaRPr lang="en-US"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that went well…</a:t>
            </a:r>
            <a:endParaRPr lang="en-US" dirty="0">
              <a:latin typeface="Arial"/>
              <a:ea typeface="Arial"/>
              <a:cs typeface="Arial"/>
              <a:sym typeface="Arial"/>
            </a:endParaRPr>
          </a:p>
          <a:p>
            <a:pPr lvl="0">
              <a:buClr>
                <a:schemeClr val="dk1"/>
              </a:buClr>
              <a:buSzPts val="1600"/>
            </a:pPr>
            <a:endParaRPr lang="en-US" i="1"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I would change…</a:t>
            </a:r>
            <a:endParaRPr lang="en-US" dirty="0">
              <a:latin typeface="Arial"/>
              <a:ea typeface="Arial"/>
              <a:cs typeface="Arial"/>
              <a:sym typeface="Arial"/>
            </a:endParaRPr>
          </a:p>
          <a:p>
            <a:endParaRPr lang="en-US" dirty="0"/>
          </a:p>
        </p:txBody>
      </p:sp>
    </p:spTree>
    <p:extLst>
      <p:ext uri="{BB962C8B-B14F-4D97-AF65-F5344CB8AC3E}">
        <p14:creationId xmlns:p14="http://schemas.microsoft.com/office/powerpoint/2010/main" val="4076668456"/>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2800" dirty="0"/>
              <a:t>Learning Segment 03 Overview</a:t>
            </a:r>
          </a:p>
        </p:txBody>
      </p:sp>
      <p:sp>
        <p:nvSpPr>
          <p:cNvPr id="6" name="Text Placeholder 5"/>
          <p:cNvSpPr>
            <a:spLocks noGrp="1"/>
          </p:cNvSpPr>
          <p:nvPr>
            <p:ph type="body" sz="quarter" idx="10"/>
          </p:nvPr>
        </p:nvSpPr>
        <p:spPr/>
        <p:txBody>
          <a:bodyPr/>
          <a:lstStyle/>
          <a:p>
            <a:r>
              <a:rPr lang="en-US" sz="1800" b="1" dirty="0">
                <a:sym typeface="Wingdings" panose="05000000000000000000" pitchFamily="2" charset="2"/>
              </a:rPr>
              <a:t>QM</a:t>
            </a:r>
          </a:p>
          <a:p>
            <a:r>
              <a:rPr lang="en-US" sz="1800" dirty="0"/>
              <a:t>We return to our Big Driving Question to explore our question about unity. With all of the diversity we’ve now explained, why do we think all life has certain traits in common?</a:t>
            </a:r>
          </a:p>
        </p:txBody>
      </p:sp>
      <p:sp>
        <p:nvSpPr>
          <p:cNvPr id="7" name="Text Placeholder 6"/>
          <p:cNvSpPr>
            <a:spLocks noGrp="1"/>
          </p:cNvSpPr>
          <p:nvPr>
            <p:ph type="body" sz="quarter" idx="11"/>
          </p:nvPr>
        </p:nvSpPr>
        <p:spPr/>
        <p:txBody>
          <a:bodyPr/>
          <a:lstStyle/>
          <a:p>
            <a:pPr algn="ctr"/>
            <a:r>
              <a:rPr lang="en-US" dirty="0"/>
              <a:t>30 minutes</a:t>
            </a:r>
          </a:p>
        </p:txBody>
      </p:sp>
      <p:sp>
        <p:nvSpPr>
          <p:cNvPr id="2" name="Text Placeholder 1"/>
          <p:cNvSpPr>
            <a:spLocks noGrp="1"/>
          </p:cNvSpPr>
          <p:nvPr>
            <p:ph type="body" sz="quarter" idx="12"/>
          </p:nvPr>
        </p:nvSpPr>
        <p:spPr/>
        <p:txBody>
          <a:bodyPr/>
          <a:lstStyle/>
          <a:p>
            <a:pPr>
              <a:lnSpc>
                <a:spcPct val="110000"/>
              </a:lnSpc>
              <a:spcBef>
                <a:spcPts val="0"/>
              </a:spcBef>
              <a:spcAft>
                <a:spcPts val="400"/>
              </a:spcAft>
            </a:pPr>
            <a:r>
              <a:rPr lang="en-US" u="sng" dirty="0"/>
              <a:t>Resources you will need:</a:t>
            </a:r>
          </a:p>
          <a:p>
            <a:pPr defTabSz="308048" hangingPunct="0">
              <a:lnSpc>
                <a:spcPct val="110000"/>
              </a:lnSpc>
              <a:spcAft>
                <a:spcPts val="400"/>
              </a:spcAft>
            </a:pPr>
            <a:r>
              <a:rPr lang="en-US" dirty="0">
                <a:ea typeface="Arial" charset="0"/>
                <a:cs typeface="Arial" charset="0"/>
              </a:rPr>
              <a:t>UD2 Doodle Sheet</a:t>
            </a:r>
            <a:endParaRPr lang="en-US" dirty="0">
              <a:ea typeface="Arial" charset="0"/>
              <a:cs typeface="Arial" charset="0"/>
              <a:sym typeface="Helvetica Light"/>
            </a:endParaRPr>
          </a:p>
          <a:p>
            <a:pPr>
              <a:lnSpc>
                <a:spcPct val="110000"/>
              </a:lnSpc>
              <a:spcAft>
                <a:spcPts val="400"/>
              </a:spcAft>
            </a:pPr>
            <a:endParaRPr lang="en-US" i="1" u="sng" dirty="0"/>
          </a:p>
          <a:p>
            <a:pPr>
              <a:lnSpc>
                <a:spcPct val="110000"/>
              </a:lnSpc>
              <a:spcAft>
                <a:spcPts val="400"/>
              </a:spcAft>
            </a:pPr>
            <a:endParaRPr lang="en-US" i="1" u="sng" dirty="0"/>
          </a:p>
        </p:txBody>
      </p:sp>
    </p:spTree>
    <p:extLst>
      <p:ext uri="{BB962C8B-B14F-4D97-AF65-F5344CB8AC3E}">
        <p14:creationId xmlns:p14="http://schemas.microsoft.com/office/powerpoint/2010/main" val="345993322"/>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t>How to use these slides continued…</a:t>
            </a:r>
            <a:endParaRPr sz="2400" dirty="0"/>
          </a:p>
        </p:txBody>
      </p:sp>
      <p:sp>
        <p:nvSpPr>
          <p:cNvPr id="6" name="Text Placeholder 1">
            <a:extLst>
              <a:ext uri="{FF2B5EF4-FFF2-40B4-BE49-F238E27FC236}">
                <a16:creationId xmlns:a16="http://schemas.microsoft.com/office/drawing/2014/main" id="{53DAE90E-FD58-4A24-A4D1-EE6CC375AD3B}"/>
              </a:ext>
            </a:extLst>
          </p:cNvPr>
          <p:cNvSpPr>
            <a:spLocks noGrp="1"/>
          </p:cNvSpPr>
          <p:nvPr>
            <p:ph type="body" sz="quarter" idx="10"/>
          </p:nvPr>
        </p:nvSpPr>
        <p:spPr/>
        <p:txBody>
          <a:bodyPr/>
          <a:lstStyle/>
          <a:p>
            <a:pPr>
              <a:spcAft>
                <a:spcPts val="400"/>
              </a:spcAft>
            </a:pPr>
            <a:r>
              <a:rPr lang="en-US" dirty="0"/>
              <a:t>Please remember that these slides </a:t>
            </a:r>
            <a:r>
              <a:rPr lang="en-US" b="1" dirty="0"/>
              <a:t>are not</a:t>
            </a:r>
            <a:r>
              <a:rPr lang="en-US" dirty="0"/>
              <a:t> for taking “Notes.” Many of the slides are animated to allow for think time, time to write out ideas (doodle) and share with a partner or the class. The slides are meant to be interactive.  When it is time to make student thinking public, we have provided a slide to type in their ideas (usually noted in electric blue text). This can also be done on a classroom whiteboard or poster paper. When possible, post the model where everyone can see it. Yes, it will be messy with revisions until the end of the triangle when you can make and post the best version of the working model, but learning is messy.  Making sense of things takes time and is not always neat and simple.  So, take your time, have fun, make a mess, and your students will figure it out.</a:t>
            </a:r>
            <a:endParaRPr lang="en-US" sz="800" dirty="0"/>
          </a:p>
          <a:p>
            <a:pPr lvl="0">
              <a:spcAft>
                <a:spcPts val="400"/>
              </a:spcAft>
            </a:pPr>
            <a:r>
              <a:rPr lang="en-US" dirty="0"/>
              <a:t>We feel strongly that it is your decision regarding what to actually show students. The goal in each triangle is to engage your students in making sense of the phenomenon at hand and to have that </a:t>
            </a:r>
            <a:r>
              <a:rPr lang="en-US" dirty="0" err="1"/>
              <a:t>sensemaking</a:t>
            </a:r>
            <a:r>
              <a:rPr lang="en-US" dirty="0"/>
              <a:t> process be purposeful and coherent. Sometimes reading from the PowerPoint slides can actually oppose that over-arching goal. Trust your teacher instincts!</a:t>
            </a:r>
            <a:endParaRPr lang="en-US" sz="800" dirty="0"/>
          </a:p>
          <a:p>
            <a:pPr lvl="0">
              <a:spcAft>
                <a:spcPts val="400"/>
              </a:spcAft>
            </a:pPr>
            <a:r>
              <a:rPr lang="en-US" dirty="0"/>
              <a:t>We have at times been constrained by less-than-ideal images or videos because of our commitment to keep the materials open source. You, however, can swap in whatever you like for your own classroom version!  </a:t>
            </a:r>
            <a:endParaRPr lang="en-US" sz="800" dirty="0"/>
          </a:p>
          <a:p>
            <a:pPr lvl="0">
              <a:spcAft>
                <a:spcPts val="400"/>
              </a:spcAft>
            </a:pPr>
            <a:r>
              <a:rPr lang="en-US"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endParaRPr lang="en-US" sz="800" dirty="0"/>
          </a:p>
          <a:p>
            <a:pPr lvl="0">
              <a:spcAft>
                <a:spcPts val="400"/>
              </a:spcAft>
            </a:pPr>
            <a:r>
              <a:rPr lang="en-US" dirty="0"/>
              <a:t>Thank you again for all of the work you do on behalf of your students! We appreciate it and hope that some of what we provide supports you in your work! </a:t>
            </a:r>
            <a:r>
              <a:rPr lang="en-US" sz="1300" dirty="0"/>
              <a:t>								</a:t>
            </a:r>
          </a:p>
          <a:p>
            <a:pPr lvl="0">
              <a:spcAft>
                <a:spcPts val="400"/>
              </a:spcAft>
            </a:pPr>
            <a:r>
              <a:rPr lang="en-US" sz="1300" dirty="0"/>
              <a:t>					</a:t>
            </a:r>
            <a:endParaRPr lang="en-US" dirty="0"/>
          </a:p>
        </p:txBody>
      </p:sp>
    </p:spTree>
    <p:extLst>
      <p:ext uri="{BB962C8B-B14F-4D97-AF65-F5344CB8AC3E}">
        <p14:creationId xmlns:p14="http://schemas.microsoft.com/office/powerpoint/2010/main" val="1604786086"/>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D78C8-9CF7-A627-C5B0-E23BEB538F88}"/>
              </a:ext>
            </a:extLst>
          </p:cNvPr>
          <p:cNvSpPr>
            <a:spLocks noGrp="1"/>
          </p:cNvSpPr>
          <p:nvPr>
            <p:ph type="title"/>
          </p:nvPr>
        </p:nvSpPr>
        <p:spPr>
          <a:xfrm>
            <a:off x="328509" y="370510"/>
            <a:ext cx="7759324" cy="994172"/>
          </a:xfrm>
        </p:spPr>
        <p:txBody>
          <a:bodyPr>
            <a:noAutofit/>
          </a:bodyPr>
          <a:lstStyle/>
          <a:p>
            <a:pPr algn="l"/>
            <a:r>
              <a:rPr lang="en-US" sz="2400" i="1" dirty="0">
                <a:latin typeface="Arial" panose="020B0604020202020204" pitchFamily="34" charset="0"/>
                <a:cs typeface="Arial" panose="020B0604020202020204" pitchFamily="34" charset="0"/>
              </a:rPr>
              <a:t>Great job so far!! </a:t>
            </a:r>
            <a:r>
              <a:rPr lang="en-US" sz="2400" i="1" dirty="0" smtClean="0">
                <a:latin typeface="Arial" panose="020B0604020202020204" pitchFamily="34" charset="0"/>
                <a:cs typeface="Arial" panose="020B0604020202020204" pitchFamily="34" charset="0"/>
              </a:rPr>
              <a:t/>
            </a:r>
            <a:br>
              <a:rPr lang="en-US" sz="2400" i="1" dirty="0" smtClean="0">
                <a:latin typeface="Arial" panose="020B0604020202020204" pitchFamily="34" charset="0"/>
                <a:cs typeface="Arial" panose="020B0604020202020204" pitchFamily="34" charset="0"/>
              </a:rPr>
            </a:br>
            <a:r>
              <a:rPr lang="en-US" sz="2400" dirty="0" smtClean="0">
                <a:latin typeface="Arial" panose="020B0604020202020204" pitchFamily="34" charset="0"/>
                <a:cs typeface="Arial" panose="020B0604020202020204" pitchFamily="34" charset="0"/>
              </a:rPr>
              <a:t>We’ve </a:t>
            </a:r>
            <a:r>
              <a:rPr lang="en-US" sz="2400" dirty="0">
                <a:latin typeface="Arial" panose="020B0604020202020204" pitchFamily="34" charset="0"/>
                <a:cs typeface="Arial" panose="020B0604020202020204" pitchFamily="34" charset="0"/>
              </a:rPr>
              <a:t>answered the first part of our Big Huge Question. Now, how about the second </a:t>
            </a:r>
            <a:r>
              <a:rPr lang="en-US" sz="2400" dirty="0" smtClean="0">
                <a:latin typeface="Arial" panose="020B0604020202020204" pitchFamily="34" charset="0"/>
                <a:cs typeface="Arial" panose="020B0604020202020204" pitchFamily="34" charset="0"/>
              </a:rPr>
              <a:t>part…</a:t>
            </a:r>
            <a:br>
              <a:rPr lang="en-US" sz="2400" dirty="0" smtClean="0">
                <a:latin typeface="Arial" panose="020B0604020202020204" pitchFamily="34" charset="0"/>
                <a:cs typeface="Arial" panose="020B0604020202020204" pitchFamily="34" charset="0"/>
              </a:rPr>
            </a:br>
            <a:r>
              <a:rPr lang="en-US" sz="2400" dirty="0" smtClean="0">
                <a:solidFill>
                  <a:srgbClr val="C00000"/>
                </a:solidFill>
                <a:latin typeface="Arial" panose="020B0604020202020204" pitchFamily="34" charset="0"/>
                <a:cs typeface="Arial" panose="020B0604020202020204" pitchFamily="34" charset="0"/>
              </a:rPr>
              <a:t>– </a:t>
            </a:r>
            <a:r>
              <a:rPr lang="en-US" sz="2400" i="1" dirty="0">
                <a:solidFill>
                  <a:srgbClr val="C00000"/>
                </a:solidFill>
                <a:latin typeface="Arial" panose="020B0604020202020204" pitchFamily="34" charset="0"/>
                <a:cs typeface="Arial" panose="020B0604020202020204" pitchFamily="34" charset="0"/>
              </a:rPr>
              <a:t>why do they have so much in common? </a:t>
            </a:r>
          </a:p>
        </p:txBody>
      </p:sp>
      <p:sp>
        <p:nvSpPr>
          <p:cNvPr id="3" name="Content Placeholder 2">
            <a:extLst>
              <a:ext uri="{FF2B5EF4-FFF2-40B4-BE49-F238E27FC236}">
                <a16:creationId xmlns:a16="http://schemas.microsoft.com/office/drawing/2014/main" id="{9D46EBB8-5C18-B745-51F4-05F0B8A92BB6}"/>
              </a:ext>
            </a:extLst>
          </p:cNvPr>
          <p:cNvSpPr>
            <a:spLocks noGrp="1"/>
          </p:cNvSpPr>
          <p:nvPr>
            <p:ph idx="1"/>
          </p:nvPr>
        </p:nvSpPr>
        <p:spPr>
          <a:xfrm>
            <a:off x="290664" y="1890708"/>
            <a:ext cx="8184970" cy="986899"/>
          </a:xfrm>
        </p:spPr>
        <p:txBody>
          <a:bodyPr/>
          <a:lstStyle/>
          <a:p>
            <a:pPr marL="0" indent="0">
              <a:buNone/>
            </a:pPr>
            <a:r>
              <a:rPr lang="en-US" sz="2400" dirty="0"/>
              <a:t>First, let’s remind ourselves of the </a:t>
            </a:r>
            <a:r>
              <a:rPr lang="en-US" sz="2400" dirty="0">
                <a:solidFill>
                  <a:srgbClr val="256800"/>
                </a:solidFill>
              </a:rPr>
              <a:t>common characteristics</a:t>
            </a:r>
            <a:r>
              <a:rPr lang="en-US" sz="2400" dirty="0"/>
              <a:t> </a:t>
            </a:r>
            <a:r>
              <a:rPr lang="en-US" sz="2400" dirty="0">
                <a:solidFill>
                  <a:srgbClr val="256800"/>
                </a:solidFill>
              </a:rPr>
              <a:t>of all living things </a:t>
            </a:r>
            <a:r>
              <a:rPr lang="en-US" sz="2400" dirty="0"/>
              <a:t>that we identified earlier in the year:</a:t>
            </a:r>
          </a:p>
          <a:p>
            <a:endParaRPr lang="en-US" dirty="0">
              <a:solidFill>
                <a:srgbClr val="5C257B"/>
              </a:solidFill>
            </a:endParaRPr>
          </a:p>
          <a:p>
            <a:endParaRPr lang="en-US" dirty="0">
              <a:solidFill>
                <a:srgbClr val="5C257B"/>
              </a:solidFill>
            </a:endParaRPr>
          </a:p>
        </p:txBody>
      </p:sp>
      <p:sp>
        <p:nvSpPr>
          <p:cNvPr id="6" name="TextBox 5">
            <a:extLst>
              <a:ext uri="{FF2B5EF4-FFF2-40B4-BE49-F238E27FC236}">
                <a16:creationId xmlns:a16="http://schemas.microsoft.com/office/drawing/2014/main" id="{0D8107A3-0E63-DDDA-7417-376BECA95293}"/>
              </a:ext>
            </a:extLst>
          </p:cNvPr>
          <p:cNvSpPr txBox="1"/>
          <p:nvPr/>
        </p:nvSpPr>
        <p:spPr>
          <a:xfrm>
            <a:off x="4383149" y="5444564"/>
            <a:ext cx="3861197" cy="1061829"/>
          </a:xfrm>
          <a:prstGeom prst="rect">
            <a:avLst/>
          </a:prstGeom>
          <a:noFill/>
          <a:ln w="41275">
            <a:solidFill>
              <a:schemeClr val="tx1"/>
            </a:solidFill>
          </a:ln>
        </p:spPr>
        <p:txBody>
          <a:bodyPr wrap="square" rtlCol="0">
            <a:spAutoFit/>
          </a:bodyPr>
          <a:lstStyle/>
          <a:p>
            <a:r>
              <a:rPr lang="en-US" sz="2100" dirty="0"/>
              <a:t>Is there anything we’ve learned about since that we should add to this list?</a:t>
            </a:r>
          </a:p>
        </p:txBody>
      </p:sp>
      <p:sp>
        <p:nvSpPr>
          <p:cNvPr id="8" name="TextBox 7"/>
          <p:cNvSpPr txBox="1"/>
          <p:nvPr/>
        </p:nvSpPr>
        <p:spPr>
          <a:xfrm>
            <a:off x="668366" y="2813074"/>
            <a:ext cx="2892641" cy="3693319"/>
          </a:xfrm>
          <a:prstGeom prst="rect">
            <a:avLst/>
          </a:prstGeom>
          <a:noFill/>
        </p:spPr>
        <p:txBody>
          <a:bodyPr wrap="square" rtlCol="0">
            <a:spAutoFit/>
          </a:bodyPr>
          <a:lstStyle/>
          <a:p>
            <a:pPr marL="342900" indent="-342900">
              <a:buFont typeface="+mj-lt"/>
              <a:buAutoNum type="arabicPeriod"/>
            </a:pPr>
            <a:r>
              <a:rPr lang="en-US" dirty="0">
                <a:solidFill>
                  <a:srgbClr val="256800"/>
                </a:solidFill>
              </a:rPr>
              <a:t>Need O</a:t>
            </a:r>
            <a:r>
              <a:rPr lang="en-US" baseline="-25000" dirty="0">
                <a:solidFill>
                  <a:srgbClr val="256800"/>
                </a:solidFill>
              </a:rPr>
              <a:t>2</a:t>
            </a:r>
          </a:p>
          <a:p>
            <a:pPr marL="342900" indent="-342900">
              <a:buFont typeface="+mj-lt"/>
              <a:buAutoNum type="arabicPeriod"/>
            </a:pPr>
            <a:r>
              <a:rPr lang="en-US" dirty="0">
                <a:solidFill>
                  <a:srgbClr val="256800"/>
                </a:solidFill>
              </a:rPr>
              <a:t>Need H</a:t>
            </a:r>
            <a:r>
              <a:rPr lang="en-US" baseline="-25000" dirty="0">
                <a:solidFill>
                  <a:srgbClr val="256800"/>
                </a:solidFill>
              </a:rPr>
              <a:t>2</a:t>
            </a:r>
            <a:r>
              <a:rPr lang="en-US" dirty="0">
                <a:solidFill>
                  <a:srgbClr val="256800"/>
                </a:solidFill>
              </a:rPr>
              <a:t>O</a:t>
            </a:r>
          </a:p>
          <a:p>
            <a:pPr marL="342900" indent="-342900">
              <a:buFont typeface="+mj-lt"/>
              <a:buAutoNum type="arabicPeriod"/>
            </a:pPr>
            <a:r>
              <a:rPr lang="en-US" dirty="0">
                <a:solidFill>
                  <a:srgbClr val="256800"/>
                </a:solidFill>
              </a:rPr>
              <a:t>Have one or more cells</a:t>
            </a:r>
          </a:p>
          <a:p>
            <a:pPr marL="342900" indent="-342900">
              <a:buFont typeface="+mj-lt"/>
              <a:buAutoNum type="arabicPeriod"/>
            </a:pPr>
            <a:r>
              <a:rPr lang="en-US" dirty="0">
                <a:solidFill>
                  <a:srgbClr val="256800"/>
                </a:solidFill>
              </a:rPr>
              <a:t>Get energy from nutrients thru internal processes (</a:t>
            </a:r>
            <a:r>
              <a:rPr lang="en-US" dirty="0" err="1">
                <a:solidFill>
                  <a:srgbClr val="256800"/>
                </a:solidFill>
              </a:rPr>
              <a:t>chem</a:t>
            </a:r>
            <a:r>
              <a:rPr lang="en-US" dirty="0">
                <a:solidFill>
                  <a:srgbClr val="256800"/>
                </a:solidFill>
              </a:rPr>
              <a:t> </a:t>
            </a:r>
            <a:r>
              <a:rPr lang="en-US" dirty="0" err="1">
                <a:solidFill>
                  <a:srgbClr val="256800"/>
                </a:solidFill>
              </a:rPr>
              <a:t>rxns</a:t>
            </a:r>
            <a:r>
              <a:rPr lang="en-US" dirty="0">
                <a:solidFill>
                  <a:srgbClr val="256800"/>
                </a:solidFill>
              </a:rPr>
              <a:t>)</a:t>
            </a:r>
          </a:p>
          <a:p>
            <a:pPr marL="342900" indent="-342900">
              <a:buFont typeface="+mj-lt"/>
              <a:buAutoNum type="arabicPeriod"/>
            </a:pPr>
            <a:r>
              <a:rPr lang="en-US" dirty="0">
                <a:solidFill>
                  <a:srgbClr val="256800"/>
                </a:solidFill>
              </a:rPr>
              <a:t>Reproduce</a:t>
            </a:r>
          </a:p>
          <a:p>
            <a:pPr marL="342900" indent="-342900">
              <a:buFont typeface="+mj-lt"/>
              <a:buAutoNum type="arabicPeriod"/>
            </a:pPr>
            <a:r>
              <a:rPr lang="en-US" dirty="0">
                <a:solidFill>
                  <a:srgbClr val="256800"/>
                </a:solidFill>
              </a:rPr>
              <a:t>Have DNA</a:t>
            </a:r>
          </a:p>
          <a:p>
            <a:pPr marL="342900" indent="-342900">
              <a:buFont typeface="+mj-lt"/>
              <a:buAutoNum type="arabicPeriod"/>
            </a:pPr>
            <a:r>
              <a:rPr lang="en-US" dirty="0">
                <a:solidFill>
                  <a:srgbClr val="256800"/>
                </a:solidFill>
              </a:rPr>
              <a:t>Are born and die</a:t>
            </a:r>
          </a:p>
          <a:p>
            <a:pPr marL="342900" indent="-342900">
              <a:buFont typeface="+mj-lt"/>
              <a:buAutoNum type="arabicPeriod"/>
            </a:pPr>
            <a:r>
              <a:rPr lang="en-US" dirty="0">
                <a:solidFill>
                  <a:srgbClr val="256800"/>
                </a:solidFill>
              </a:rPr>
              <a:t>Grow and develop</a:t>
            </a:r>
          </a:p>
          <a:p>
            <a:pPr marL="342900" indent="-342900">
              <a:buFont typeface="+mj-lt"/>
              <a:buAutoNum type="arabicPeriod"/>
            </a:pPr>
            <a:r>
              <a:rPr lang="en-US" dirty="0">
                <a:solidFill>
                  <a:srgbClr val="256800"/>
                </a:solidFill>
              </a:rPr>
              <a:t>Move without help of something </a:t>
            </a:r>
            <a:r>
              <a:rPr lang="en-US" dirty="0" smtClean="0">
                <a:solidFill>
                  <a:srgbClr val="256800"/>
                </a:solidFill>
              </a:rPr>
              <a:t>else</a:t>
            </a:r>
          </a:p>
          <a:p>
            <a:pPr marL="342900" indent="-342900">
              <a:buFont typeface="+mj-lt"/>
              <a:buAutoNum type="arabicPeriod"/>
            </a:pPr>
            <a:r>
              <a:rPr lang="en-US" dirty="0">
                <a:solidFill>
                  <a:srgbClr val="256800"/>
                </a:solidFill>
              </a:rPr>
              <a:t>Are carbon-based</a:t>
            </a:r>
          </a:p>
        </p:txBody>
      </p:sp>
      <p:sp>
        <p:nvSpPr>
          <p:cNvPr id="9" name="TextBox 8"/>
          <p:cNvSpPr txBox="1"/>
          <p:nvPr/>
        </p:nvSpPr>
        <p:spPr>
          <a:xfrm>
            <a:off x="4895793" y="2844089"/>
            <a:ext cx="3579841" cy="2585323"/>
          </a:xfrm>
          <a:prstGeom prst="rect">
            <a:avLst/>
          </a:prstGeom>
          <a:noFill/>
        </p:spPr>
        <p:txBody>
          <a:bodyPr wrap="square" rtlCol="0">
            <a:spAutoFit/>
          </a:bodyPr>
          <a:lstStyle/>
          <a:p>
            <a:pPr marL="342900" indent="-342900">
              <a:buFont typeface="+mj-lt"/>
              <a:buAutoNum type="arabicPeriod" startAt="11"/>
            </a:pPr>
            <a:r>
              <a:rPr lang="en-US" dirty="0" smtClean="0">
                <a:solidFill>
                  <a:srgbClr val="256800"/>
                </a:solidFill>
              </a:rPr>
              <a:t>Can evolve/go extinct</a:t>
            </a:r>
          </a:p>
          <a:p>
            <a:pPr marL="342900" indent="-342900">
              <a:buFont typeface="+mj-lt"/>
              <a:buAutoNum type="arabicPeriod" startAt="11"/>
            </a:pPr>
            <a:r>
              <a:rPr lang="en-US" dirty="0" smtClean="0">
                <a:solidFill>
                  <a:srgbClr val="256800"/>
                </a:solidFill>
              </a:rPr>
              <a:t>Have </a:t>
            </a:r>
            <a:r>
              <a:rPr lang="en-US" dirty="0">
                <a:solidFill>
                  <a:srgbClr val="256800"/>
                </a:solidFill>
              </a:rPr>
              <a:t>natural survival behaviors</a:t>
            </a:r>
          </a:p>
          <a:p>
            <a:pPr marL="342900" indent="-342900">
              <a:buFont typeface="+mj-lt"/>
              <a:buAutoNum type="arabicPeriod" startAt="11"/>
            </a:pPr>
            <a:r>
              <a:rPr lang="en-US" dirty="0">
                <a:solidFill>
                  <a:srgbClr val="256800"/>
                </a:solidFill>
              </a:rPr>
              <a:t>Sense, react, and adjust to surroundings</a:t>
            </a:r>
          </a:p>
          <a:p>
            <a:pPr marL="342900" indent="-342900">
              <a:buFont typeface="+mj-lt"/>
              <a:buAutoNum type="arabicPeriod" startAt="11"/>
            </a:pPr>
            <a:r>
              <a:rPr lang="en-US" dirty="0">
                <a:solidFill>
                  <a:srgbClr val="256800"/>
                </a:solidFill>
              </a:rPr>
              <a:t>Produce waste</a:t>
            </a:r>
          </a:p>
          <a:p>
            <a:pPr marL="342900" indent="-342900">
              <a:buFont typeface="+mj-lt"/>
              <a:buAutoNum type="arabicPeriod" startAt="11"/>
            </a:pPr>
            <a:r>
              <a:rPr lang="en-US" dirty="0">
                <a:solidFill>
                  <a:srgbClr val="256800"/>
                </a:solidFill>
              </a:rPr>
              <a:t>Decompose</a:t>
            </a:r>
          </a:p>
          <a:p>
            <a:pPr marL="342900" indent="-342900">
              <a:buFont typeface="+mj-lt"/>
              <a:buAutoNum type="arabicPeriod" startAt="11"/>
            </a:pPr>
            <a:r>
              <a:rPr lang="en-US" dirty="0">
                <a:solidFill>
                  <a:srgbClr val="256800"/>
                </a:solidFill>
              </a:rPr>
              <a:t>Have organized structures</a:t>
            </a:r>
          </a:p>
          <a:p>
            <a:pPr marL="342900" indent="-342900">
              <a:buFont typeface="+mj-lt"/>
              <a:buAutoNum type="arabicPeriod" startAt="11"/>
            </a:pPr>
            <a:r>
              <a:rPr lang="en-US" dirty="0">
                <a:solidFill>
                  <a:srgbClr val="256800"/>
                </a:solidFill>
              </a:rPr>
              <a:t>Have a role in their environment.</a:t>
            </a:r>
          </a:p>
        </p:txBody>
      </p:sp>
    </p:spTree>
    <p:extLst>
      <p:ext uri="{BB962C8B-B14F-4D97-AF65-F5344CB8AC3E}">
        <p14:creationId xmlns:p14="http://schemas.microsoft.com/office/powerpoint/2010/main" val="224970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B2DB259-7638-D80F-6F68-182BD116BEDC}"/>
              </a:ext>
            </a:extLst>
          </p:cNvPr>
          <p:cNvSpPr/>
          <p:nvPr/>
        </p:nvSpPr>
        <p:spPr>
          <a:xfrm>
            <a:off x="1677880" y="1509272"/>
            <a:ext cx="6808988" cy="3539430"/>
          </a:xfrm>
          <a:prstGeom prst="rect">
            <a:avLst/>
          </a:prstGeom>
        </p:spPr>
        <p:txBody>
          <a:bodyPr wrap="square">
            <a:spAutoFit/>
          </a:bodyPr>
          <a:lstStyle/>
          <a:p>
            <a:r>
              <a:rPr lang="en-US" sz="2800" dirty="0">
                <a:solidFill>
                  <a:srgbClr val="256800"/>
                </a:solidFill>
                <a:latin typeface="Arial" panose="020B0604020202020204" pitchFamily="34" charset="0"/>
                <a:cs typeface="Arial" panose="020B0604020202020204" pitchFamily="34" charset="0"/>
              </a:rPr>
              <a:t>Based on the models we have developed this year, what are your initial thoughts about this? Why, despite their differences, do all living things have so much in common? Write in </a:t>
            </a:r>
            <a:r>
              <a:rPr lang="en-US" sz="2800" b="1" dirty="0">
                <a:solidFill>
                  <a:srgbClr val="256800"/>
                </a:solidFill>
                <a:latin typeface="Arial" panose="020B0604020202020204" pitchFamily="34" charset="0"/>
                <a:cs typeface="Arial" panose="020B0604020202020204" pitchFamily="34" charset="0"/>
              </a:rPr>
              <a:t>Doodle Box G.</a:t>
            </a:r>
          </a:p>
          <a:p>
            <a:pPr marL="342900" indent="-3429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r>
              <a:rPr lang="en-US" sz="2800" dirty="0">
                <a:solidFill>
                  <a:srgbClr val="256800"/>
                </a:solidFill>
                <a:latin typeface="Arial" panose="020B0604020202020204" pitchFamily="34" charset="0"/>
                <a:cs typeface="Arial" panose="020B0604020202020204" pitchFamily="34" charset="0"/>
              </a:rPr>
              <a:t>Share your ideas with your neighbor and be prepared to share out.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810" y="1642015"/>
            <a:ext cx="758718" cy="76523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363" y="4048217"/>
            <a:ext cx="645611" cy="824716"/>
          </a:xfrm>
          <a:prstGeom prst="rect">
            <a:avLst/>
          </a:prstGeom>
        </p:spPr>
      </p:pic>
    </p:spTree>
    <p:extLst>
      <p:ext uri="{BB962C8B-B14F-4D97-AF65-F5344CB8AC3E}">
        <p14:creationId xmlns:p14="http://schemas.microsoft.com/office/powerpoint/2010/main" val="1662181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flipH="1">
            <a:off x="560732" y="3493349"/>
            <a:ext cx="608671" cy="389678"/>
          </a:xfrm>
          <a:prstGeom prst="rect">
            <a:avLst/>
          </a:prstGeom>
        </p:spPr>
      </p:pic>
      <p:sp>
        <p:nvSpPr>
          <p:cNvPr id="47" name="Right Arrow 46"/>
          <p:cNvSpPr/>
          <p:nvPr/>
        </p:nvSpPr>
        <p:spPr>
          <a:xfrm>
            <a:off x="552735" y="137164"/>
            <a:ext cx="5645238" cy="463731"/>
          </a:xfrm>
          <a:prstGeom prst="rightArrow">
            <a:avLst/>
          </a:prstGeom>
          <a:gradFill flip="none" rotWithShape="1">
            <a:gsLst>
              <a:gs pos="0">
                <a:schemeClr val="accent1">
                  <a:lumMod val="60000"/>
                  <a:lumOff val="40000"/>
                </a:schemeClr>
              </a:gs>
              <a:gs pos="97425">
                <a:schemeClr val="accent1">
                  <a:lumMod val="20000"/>
                  <a:lumOff val="80000"/>
                </a:schemeClr>
              </a:gs>
              <a:gs pos="47000">
                <a:schemeClr val="accent1">
                  <a:lumMod val="40000"/>
                  <a:lumOff val="60000"/>
                </a:schemeClr>
              </a:gs>
            </a:gsLst>
            <a:lin ang="10800000" scaled="1"/>
            <a:tileRect/>
          </a:grad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2388330" y="-92636"/>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sp>
        <p:nvSpPr>
          <p:cNvPr id="49" name="TextBox 48"/>
          <p:cNvSpPr txBox="1"/>
          <p:nvPr/>
        </p:nvSpPr>
        <p:spPr>
          <a:xfrm>
            <a:off x="299625" y="3973143"/>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cxnSp>
        <p:nvCxnSpPr>
          <p:cNvPr id="51" name="Straight Connector 50"/>
          <p:cNvCxnSpPr/>
          <p:nvPr/>
        </p:nvCxnSpPr>
        <p:spPr>
          <a:xfrm>
            <a:off x="1387694" y="147654"/>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648605" y="678366"/>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2.3 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cxnSp>
        <p:nvCxnSpPr>
          <p:cNvPr id="53" name="Straight Connector 52"/>
          <p:cNvCxnSpPr/>
          <p:nvPr/>
        </p:nvCxnSpPr>
        <p:spPr>
          <a:xfrm>
            <a:off x="5347141"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608052" y="681142"/>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PRESENT</a:t>
            </a:r>
          </a:p>
          <a:p>
            <a:pPr algn="ctr"/>
            <a:r>
              <a:rPr lang="en-US" sz="1400" b="1" dirty="0">
                <a:solidFill>
                  <a:schemeClr val="accent1"/>
                </a:solidFill>
                <a:latin typeface="Arial" panose="020B0604020202020204" pitchFamily="34" charset="0"/>
                <a:cs typeface="Arial" panose="020B0604020202020204" pitchFamily="34" charset="0"/>
              </a:rPr>
              <a:t>DAY</a:t>
            </a:r>
          </a:p>
        </p:txBody>
      </p:sp>
      <p:sp>
        <p:nvSpPr>
          <p:cNvPr id="2" name="Rectangle 1"/>
          <p:cNvSpPr/>
          <p:nvPr/>
        </p:nvSpPr>
        <p:spPr>
          <a:xfrm>
            <a:off x="1605985" y="1235340"/>
            <a:ext cx="3529895" cy="523809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ight Arrow 40"/>
          <p:cNvSpPr/>
          <p:nvPr/>
        </p:nvSpPr>
        <p:spPr>
          <a:xfrm>
            <a:off x="1591521" y="3571440"/>
            <a:ext cx="2249735" cy="463731"/>
          </a:xfrm>
          <a:prstGeom prst="rightArrow">
            <a:avLst/>
          </a:prstGeom>
          <a:gradFill flip="none" rotWithShape="1">
            <a:gsLst>
              <a:gs pos="0">
                <a:schemeClr val="tx1">
                  <a:lumMod val="65000"/>
                  <a:lumOff val="35000"/>
                </a:schemeClr>
              </a:gs>
              <a:gs pos="97425">
                <a:schemeClr val="bg1">
                  <a:lumMod val="85000"/>
                </a:schemeClr>
              </a:gs>
              <a:gs pos="47000">
                <a:schemeClr val="bg1">
                  <a:lumMod val="65000"/>
                </a:schemeClr>
              </a:gs>
            </a:gsLst>
            <a:lin ang="10800000" scaled="1"/>
            <a:tileRect/>
          </a:gra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TextBox 41"/>
          <p:cNvSpPr txBox="1"/>
          <p:nvPr/>
        </p:nvSpPr>
        <p:spPr>
          <a:xfrm>
            <a:off x="332533" y="2190119"/>
            <a:ext cx="4286516"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So, over millions of years, the ancestor finch species gave rise to many species, each in their own environments with their own dietary needs.</a:t>
            </a:r>
          </a:p>
        </p:txBody>
      </p:sp>
      <p:sp>
        <p:nvSpPr>
          <p:cNvPr id="3" name="TextBox 2">
            <a:extLst>
              <a:ext uri="{FF2B5EF4-FFF2-40B4-BE49-F238E27FC236}">
                <a16:creationId xmlns:a16="http://schemas.microsoft.com/office/drawing/2014/main" id="{C77C7849-9DEA-A246-7665-7E2A43EBC804}"/>
              </a:ext>
            </a:extLst>
          </p:cNvPr>
          <p:cNvSpPr txBox="1"/>
          <p:nvPr/>
        </p:nvSpPr>
        <p:spPr>
          <a:xfrm>
            <a:off x="107417" y="1374366"/>
            <a:ext cx="4329427" cy="923330"/>
          </a:xfrm>
          <a:prstGeom prst="rect">
            <a:avLst/>
          </a:prstGeom>
          <a:noFill/>
        </p:spPr>
        <p:txBody>
          <a:bodyPr wrap="square" rtlCol="0">
            <a:spAutoFit/>
          </a:bodyPr>
          <a:lstStyle/>
          <a:p>
            <a:r>
              <a:rPr lang="en-US" b="1" i="1" dirty="0">
                <a:solidFill>
                  <a:srgbClr val="000000"/>
                </a:solidFill>
                <a:latin typeface="Arial" panose="020B0604020202020204" pitchFamily="34" charset="0"/>
                <a:cs typeface="Arial" panose="020B0604020202020204" pitchFamily="34" charset="0"/>
              </a:rPr>
              <a:t>Let’s go back to our finches to explore these ideas. </a:t>
            </a:r>
          </a:p>
          <a:p>
            <a:endParaRPr lang="en-US" dirty="0"/>
          </a:p>
        </p:txBody>
      </p:sp>
      <p:grpSp>
        <p:nvGrpSpPr>
          <p:cNvPr id="43" name="Group 42"/>
          <p:cNvGrpSpPr/>
          <p:nvPr/>
        </p:nvGrpSpPr>
        <p:grpSpPr>
          <a:xfrm>
            <a:off x="5416251" y="1009326"/>
            <a:ext cx="3357884" cy="5331636"/>
            <a:chOff x="5198249" y="802167"/>
            <a:chExt cx="3357884" cy="5331636"/>
          </a:xfrm>
        </p:grpSpPr>
        <p:pic>
          <p:nvPicPr>
            <p:cNvPr id="44" name="Picture 43"/>
            <p:cNvPicPr>
              <a:picLocks noChangeAspect="1"/>
            </p:cNvPicPr>
            <p:nvPr/>
          </p:nvPicPr>
          <p:blipFill rotWithShape="1">
            <a:blip r:embed="rId4" cstate="hqprint">
              <a:extLst>
                <a:ext uri="{28A0092B-C50C-407E-A947-70E740481C1C}">
                  <a14:useLocalDpi xmlns:a14="http://schemas.microsoft.com/office/drawing/2010/main" val="0"/>
                </a:ext>
              </a:extLst>
            </a:blip>
            <a:srcRect l="-2958" t="-3733"/>
            <a:stretch/>
          </p:blipFill>
          <p:spPr>
            <a:xfrm flipH="1">
              <a:off x="5207363" y="436193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45" name="TextBox 44"/>
            <p:cNvSpPr txBox="1"/>
            <p:nvPr/>
          </p:nvSpPr>
          <p:spPr>
            <a:xfrm>
              <a:off x="5899385" y="4376695"/>
              <a:ext cx="1932879" cy="338554"/>
            </a:xfrm>
            <a:prstGeom prst="rect">
              <a:avLst/>
            </a:prstGeom>
            <a:noFill/>
          </p:spPr>
          <p:txBody>
            <a:bodyPr wrap="square" rtlCol="0">
              <a:spAutoFit/>
            </a:bodyPr>
            <a:lstStyle/>
            <a:p>
              <a:r>
                <a:rPr lang="en-US" sz="1600" dirty="0"/>
                <a:t>Large Tree Finch</a:t>
              </a:r>
            </a:p>
          </p:txBody>
        </p:sp>
        <p:pic>
          <p:nvPicPr>
            <p:cNvPr id="50" name="Picture 49"/>
            <p:cNvPicPr>
              <a:picLocks noChangeAspect="1"/>
            </p:cNvPicPr>
            <p:nvPr/>
          </p:nvPicPr>
          <p:blipFill rotWithShape="1">
            <a:blip r:embed="rId5" cstate="hqprint">
              <a:extLst>
                <a:ext uri="{28A0092B-C50C-407E-A947-70E740481C1C}">
                  <a14:useLocalDpi xmlns:a14="http://schemas.microsoft.com/office/drawing/2010/main" val="0"/>
                </a:ext>
              </a:extLst>
            </a:blip>
            <a:srcRect l="-2883" t="-2756"/>
            <a:stretch/>
          </p:blipFill>
          <p:spPr>
            <a:xfrm flipH="1">
              <a:off x="5202223" y="387358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55" name="TextBox 54"/>
            <p:cNvSpPr txBox="1"/>
            <p:nvPr/>
          </p:nvSpPr>
          <p:spPr>
            <a:xfrm>
              <a:off x="5899384" y="3933095"/>
              <a:ext cx="1932879" cy="338554"/>
            </a:xfrm>
            <a:prstGeom prst="rect">
              <a:avLst/>
            </a:prstGeom>
            <a:noFill/>
          </p:spPr>
          <p:txBody>
            <a:bodyPr wrap="square" rtlCol="0">
              <a:spAutoFit/>
            </a:bodyPr>
            <a:lstStyle/>
            <a:p>
              <a:r>
                <a:rPr lang="en-US" sz="1600" dirty="0"/>
                <a:t>Small Tree Finch</a:t>
              </a:r>
            </a:p>
          </p:txBody>
        </p:sp>
        <p:pic>
          <p:nvPicPr>
            <p:cNvPr id="56" name="Picture 55"/>
            <p:cNvPicPr>
              <a:picLocks noChangeAspect="1"/>
            </p:cNvPicPr>
            <p:nvPr/>
          </p:nvPicPr>
          <p:blipFill rotWithShape="1">
            <a:blip r:embed="rId6" cstate="hqprint">
              <a:extLst>
                <a:ext uri="{28A0092B-C50C-407E-A947-70E740481C1C}">
                  <a14:useLocalDpi xmlns:a14="http://schemas.microsoft.com/office/drawing/2010/main" val="0"/>
                </a:ext>
              </a:extLst>
            </a:blip>
            <a:srcRect l="-2930" t="-2417"/>
            <a:stretch/>
          </p:blipFill>
          <p:spPr>
            <a:xfrm flipH="1">
              <a:off x="5207364" y="475870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57" name="TextBox 56"/>
            <p:cNvSpPr txBox="1"/>
            <p:nvPr/>
          </p:nvSpPr>
          <p:spPr>
            <a:xfrm>
              <a:off x="5899385" y="4798875"/>
              <a:ext cx="2074130" cy="338554"/>
            </a:xfrm>
            <a:prstGeom prst="rect">
              <a:avLst/>
            </a:prstGeom>
            <a:noFill/>
          </p:spPr>
          <p:txBody>
            <a:bodyPr wrap="square" rtlCol="0">
              <a:spAutoFit/>
            </a:bodyPr>
            <a:lstStyle/>
            <a:p>
              <a:r>
                <a:rPr lang="en-US" sz="1600" dirty="0"/>
                <a:t>Medium Tree Finch</a:t>
              </a:r>
            </a:p>
          </p:txBody>
        </p:sp>
        <p:pic>
          <p:nvPicPr>
            <p:cNvPr id="58" name="Picture 57"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3835" t="-4533"/>
            <a:stretch/>
          </p:blipFill>
          <p:spPr>
            <a:xfrm flipH="1">
              <a:off x="5207363" y="519629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59" name="TextBox 58"/>
            <p:cNvSpPr txBox="1"/>
            <p:nvPr/>
          </p:nvSpPr>
          <p:spPr>
            <a:xfrm>
              <a:off x="5899385" y="5310348"/>
              <a:ext cx="2074130" cy="338554"/>
            </a:xfrm>
            <a:prstGeom prst="rect">
              <a:avLst/>
            </a:prstGeom>
            <a:noFill/>
          </p:spPr>
          <p:txBody>
            <a:bodyPr wrap="square" rtlCol="0">
              <a:spAutoFit/>
            </a:bodyPr>
            <a:lstStyle/>
            <a:p>
              <a:r>
                <a:rPr lang="en-US" sz="1600" dirty="0"/>
                <a:t>Mangrove Finch</a:t>
              </a:r>
            </a:p>
          </p:txBody>
        </p:sp>
        <p:pic>
          <p:nvPicPr>
            <p:cNvPr id="60" name="Picture 59"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8391" t="-3507"/>
            <a:stretch/>
          </p:blipFill>
          <p:spPr>
            <a:xfrm flipH="1">
              <a:off x="5207666" y="567097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61" name="TextBox 60"/>
            <p:cNvSpPr txBox="1"/>
            <p:nvPr/>
          </p:nvSpPr>
          <p:spPr>
            <a:xfrm>
              <a:off x="5885307" y="5709474"/>
              <a:ext cx="2074130" cy="338554"/>
            </a:xfrm>
            <a:prstGeom prst="rect">
              <a:avLst/>
            </a:prstGeom>
            <a:noFill/>
          </p:spPr>
          <p:txBody>
            <a:bodyPr wrap="square" rtlCol="0">
              <a:spAutoFit/>
            </a:bodyPr>
            <a:lstStyle/>
            <a:p>
              <a:r>
                <a:rPr lang="en-US" sz="1600" dirty="0"/>
                <a:t>Woodpecker Finch</a:t>
              </a:r>
            </a:p>
          </p:txBody>
        </p:sp>
        <p:sp>
          <p:nvSpPr>
            <p:cNvPr id="62" name="Rectangle 61"/>
            <p:cNvSpPr/>
            <p:nvPr/>
          </p:nvSpPr>
          <p:spPr>
            <a:xfrm rot="16200000">
              <a:off x="7334256" y="4917377"/>
              <a:ext cx="2153160" cy="279692"/>
            </a:xfrm>
            <a:prstGeom prst="rect">
              <a:avLst/>
            </a:prstGeom>
            <a:solidFill>
              <a:srgbClr val="C1B5D7"/>
            </a:solidFill>
            <a:ln>
              <a:solidFill>
                <a:srgbClr val="C1B5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INSECTS</a:t>
              </a:r>
            </a:p>
          </p:txBody>
        </p:sp>
        <p:pic>
          <p:nvPicPr>
            <p:cNvPr id="63" name="Picture 62"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3897" t="-6326"/>
            <a:stretch/>
          </p:blipFill>
          <p:spPr>
            <a:xfrm flipH="1">
              <a:off x="5198249" y="97434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64" name="Picture 63"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3374" t="-3322"/>
            <a:stretch/>
          </p:blipFill>
          <p:spPr>
            <a:xfrm flipH="1">
              <a:off x="5210168" y="179488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65" name="Picture 64"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2796" t="-3390"/>
            <a:stretch/>
          </p:blipFill>
          <p:spPr>
            <a:xfrm flipH="1">
              <a:off x="5206195" y="139208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66" name="Picture 65"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6079" t="-5658"/>
            <a:stretch/>
          </p:blipFill>
          <p:spPr>
            <a:xfrm flipH="1">
              <a:off x="5202222" y="260651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67" name="TextBox 66"/>
            <p:cNvSpPr txBox="1"/>
            <p:nvPr/>
          </p:nvSpPr>
          <p:spPr>
            <a:xfrm>
              <a:off x="5880151" y="2709464"/>
              <a:ext cx="2530687" cy="338554"/>
            </a:xfrm>
            <a:prstGeom prst="rect">
              <a:avLst/>
            </a:prstGeom>
            <a:noFill/>
          </p:spPr>
          <p:txBody>
            <a:bodyPr wrap="square" rtlCol="0">
              <a:spAutoFit/>
            </a:bodyPr>
            <a:lstStyle/>
            <a:p>
              <a:r>
                <a:rPr lang="en-US" sz="1600" dirty="0"/>
                <a:t>Common Cactus Finch</a:t>
              </a:r>
            </a:p>
          </p:txBody>
        </p:sp>
        <p:pic>
          <p:nvPicPr>
            <p:cNvPr id="68" name="Picture 67"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4557" t="-6335"/>
            <a:stretch/>
          </p:blipFill>
          <p:spPr>
            <a:xfrm flipH="1">
              <a:off x="5202222" y="218987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69" name="TextBox 68"/>
            <p:cNvSpPr txBox="1"/>
            <p:nvPr/>
          </p:nvSpPr>
          <p:spPr>
            <a:xfrm>
              <a:off x="5896572" y="2289330"/>
              <a:ext cx="2530687" cy="338554"/>
            </a:xfrm>
            <a:prstGeom prst="rect">
              <a:avLst/>
            </a:prstGeom>
            <a:noFill/>
          </p:spPr>
          <p:txBody>
            <a:bodyPr wrap="square" rtlCol="0">
              <a:spAutoFit/>
            </a:bodyPr>
            <a:lstStyle/>
            <a:p>
              <a:r>
                <a:rPr lang="en-US" sz="1600" dirty="0" err="1"/>
                <a:t>Hispañola</a:t>
              </a:r>
              <a:r>
                <a:rPr lang="en-US" sz="1600" dirty="0"/>
                <a:t> Cactus Finch</a:t>
              </a:r>
            </a:p>
          </p:txBody>
        </p:sp>
        <p:pic>
          <p:nvPicPr>
            <p:cNvPr id="70" name="Picture 69"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4" cstate="hqprint">
              <a:extLst>
                <a:ext uri="{28A0092B-C50C-407E-A947-70E740481C1C}">
                  <a14:useLocalDpi xmlns:a14="http://schemas.microsoft.com/office/drawing/2010/main" val="0"/>
                </a:ext>
              </a:extLst>
            </a:blip>
            <a:srcRect l="-5245"/>
            <a:stretch/>
          </p:blipFill>
          <p:spPr>
            <a:xfrm flipH="1">
              <a:off x="5203490" y="343191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71" name="TextBox 70"/>
            <p:cNvSpPr txBox="1"/>
            <p:nvPr/>
          </p:nvSpPr>
          <p:spPr>
            <a:xfrm>
              <a:off x="5896742" y="3517251"/>
              <a:ext cx="2648497" cy="338554"/>
            </a:xfrm>
            <a:prstGeom prst="rect">
              <a:avLst/>
            </a:prstGeom>
            <a:noFill/>
          </p:spPr>
          <p:txBody>
            <a:bodyPr wrap="square" rtlCol="0">
              <a:spAutoFit/>
            </a:bodyPr>
            <a:lstStyle/>
            <a:p>
              <a:r>
                <a:rPr lang="en-US" sz="1600" dirty="0"/>
                <a:t>Vegetarian Finch</a:t>
              </a:r>
            </a:p>
          </p:txBody>
        </p:sp>
        <p:sp>
          <p:nvSpPr>
            <p:cNvPr id="72" name="Rectangle 71"/>
            <p:cNvSpPr/>
            <p:nvPr/>
          </p:nvSpPr>
          <p:spPr>
            <a:xfrm rot="16200000">
              <a:off x="7972271" y="2433870"/>
              <a:ext cx="877145" cy="2905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FLOWERS</a:t>
              </a:r>
            </a:p>
          </p:txBody>
        </p:sp>
        <p:sp>
          <p:nvSpPr>
            <p:cNvPr id="73" name="Rectangle 72"/>
            <p:cNvSpPr/>
            <p:nvPr/>
          </p:nvSpPr>
          <p:spPr>
            <a:xfrm rot="16200000">
              <a:off x="8105839" y="3523517"/>
              <a:ext cx="613299" cy="2872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BUDS</a:t>
              </a:r>
            </a:p>
          </p:txBody>
        </p:sp>
        <p:sp>
          <p:nvSpPr>
            <p:cNvPr id="74" name="Rectangle 73"/>
            <p:cNvSpPr/>
            <p:nvPr/>
          </p:nvSpPr>
          <p:spPr>
            <a:xfrm rot="16200000">
              <a:off x="7749510" y="1318207"/>
              <a:ext cx="1322662" cy="290581"/>
            </a:xfrm>
            <a:prstGeom prst="rect">
              <a:avLst/>
            </a:prstGeom>
            <a:solidFill>
              <a:srgbClr val="C89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SEEDS</a:t>
              </a:r>
            </a:p>
          </p:txBody>
        </p:sp>
        <p:sp>
          <p:nvSpPr>
            <p:cNvPr id="75" name="TextBox 74"/>
            <p:cNvSpPr txBox="1"/>
            <p:nvPr/>
          </p:nvSpPr>
          <p:spPr>
            <a:xfrm>
              <a:off x="5906174" y="1796222"/>
              <a:ext cx="2530687" cy="338554"/>
            </a:xfrm>
            <a:prstGeom prst="rect">
              <a:avLst/>
            </a:prstGeom>
            <a:noFill/>
          </p:spPr>
          <p:txBody>
            <a:bodyPr wrap="square" rtlCol="0">
              <a:spAutoFit/>
            </a:bodyPr>
            <a:lstStyle/>
            <a:p>
              <a:r>
                <a:rPr lang="en-US" sz="1600" dirty="0"/>
                <a:t>Small Ground Finch</a:t>
              </a:r>
            </a:p>
          </p:txBody>
        </p:sp>
        <p:sp>
          <p:nvSpPr>
            <p:cNvPr id="76" name="TextBox 75"/>
            <p:cNvSpPr txBox="1"/>
            <p:nvPr/>
          </p:nvSpPr>
          <p:spPr>
            <a:xfrm>
              <a:off x="5880149" y="1396427"/>
              <a:ext cx="2530687" cy="338554"/>
            </a:xfrm>
            <a:prstGeom prst="rect">
              <a:avLst/>
            </a:prstGeom>
            <a:noFill/>
          </p:spPr>
          <p:txBody>
            <a:bodyPr wrap="square" rtlCol="0">
              <a:spAutoFit/>
            </a:bodyPr>
            <a:lstStyle/>
            <a:p>
              <a:r>
                <a:rPr lang="en-US" sz="1600" dirty="0"/>
                <a:t>Medium Ground Finch</a:t>
              </a:r>
            </a:p>
          </p:txBody>
        </p:sp>
        <p:sp>
          <p:nvSpPr>
            <p:cNvPr id="77" name="TextBox 76"/>
            <p:cNvSpPr txBox="1"/>
            <p:nvPr/>
          </p:nvSpPr>
          <p:spPr>
            <a:xfrm>
              <a:off x="5880149" y="944837"/>
              <a:ext cx="2530687" cy="338554"/>
            </a:xfrm>
            <a:prstGeom prst="rect">
              <a:avLst/>
            </a:prstGeom>
            <a:noFill/>
          </p:spPr>
          <p:txBody>
            <a:bodyPr wrap="square" rtlCol="0">
              <a:spAutoFit/>
            </a:bodyPr>
            <a:lstStyle/>
            <a:p>
              <a:r>
                <a:rPr lang="en-US" sz="1600" dirty="0"/>
                <a:t>Large Ground Finch</a:t>
              </a:r>
            </a:p>
          </p:txBody>
        </p:sp>
      </p:grpSp>
    </p:spTree>
    <p:extLst>
      <p:ext uri="{BB962C8B-B14F-4D97-AF65-F5344CB8AC3E}">
        <p14:creationId xmlns:p14="http://schemas.microsoft.com/office/powerpoint/2010/main" val="18239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1" grpId="0" animBg="1"/>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ight Arrow 57"/>
          <p:cNvSpPr/>
          <p:nvPr/>
        </p:nvSpPr>
        <p:spPr>
          <a:xfrm>
            <a:off x="552735" y="137164"/>
            <a:ext cx="5645238" cy="463731"/>
          </a:xfrm>
          <a:prstGeom prst="rightArrow">
            <a:avLst/>
          </a:prstGeom>
          <a:gradFill flip="none" rotWithShape="1">
            <a:gsLst>
              <a:gs pos="0">
                <a:schemeClr val="accent1">
                  <a:lumMod val="60000"/>
                  <a:lumOff val="40000"/>
                </a:schemeClr>
              </a:gs>
              <a:gs pos="97425">
                <a:schemeClr val="accent1">
                  <a:lumMod val="20000"/>
                  <a:lumOff val="80000"/>
                </a:schemeClr>
              </a:gs>
              <a:gs pos="47000">
                <a:schemeClr val="accent1">
                  <a:lumMod val="40000"/>
                  <a:lumOff val="60000"/>
                </a:schemeClr>
              </a:gs>
            </a:gsLst>
            <a:lin ang="10800000" scaled="1"/>
            <a:tileRect/>
          </a:grad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5" name="Picture 4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73397" y="1385309"/>
            <a:ext cx="3657498" cy="4925274"/>
          </a:xfrm>
          <a:prstGeom prst="rect">
            <a:avLst/>
          </a:prstGeom>
        </p:spPr>
      </p:pic>
      <p:pic>
        <p:nvPicPr>
          <p:cNvPr id="5" name="Picture 4"/>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flipH="1">
            <a:off x="835233" y="3401487"/>
            <a:ext cx="608671" cy="389678"/>
          </a:xfrm>
          <a:prstGeom prst="rect">
            <a:avLst/>
          </a:prstGeom>
        </p:spPr>
      </p:pic>
      <p:grpSp>
        <p:nvGrpSpPr>
          <p:cNvPr id="46" name="Group 45"/>
          <p:cNvGrpSpPr/>
          <p:nvPr/>
        </p:nvGrpSpPr>
        <p:grpSpPr>
          <a:xfrm>
            <a:off x="5416251" y="1009326"/>
            <a:ext cx="3357884" cy="5331636"/>
            <a:chOff x="5198249" y="802167"/>
            <a:chExt cx="3357884" cy="5331636"/>
          </a:xfrm>
        </p:grpSpPr>
        <p:pic>
          <p:nvPicPr>
            <p:cNvPr id="13" name="Picture 12"/>
            <p:cNvPicPr>
              <a:picLocks noChangeAspect="1"/>
            </p:cNvPicPr>
            <p:nvPr/>
          </p:nvPicPr>
          <p:blipFill rotWithShape="1">
            <a:blip r:embed="rId5" cstate="hqprint">
              <a:extLst>
                <a:ext uri="{28A0092B-C50C-407E-A947-70E740481C1C}">
                  <a14:useLocalDpi xmlns:a14="http://schemas.microsoft.com/office/drawing/2010/main" val="0"/>
                </a:ext>
              </a:extLst>
            </a:blip>
            <a:srcRect l="-2958" t="-3733"/>
            <a:stretch/>
          </p:blipFill>
          <p:spPr>
            <a:xfrm flipH="1">
              <a:off x="5207363" y="436193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5899385" y="4376695"/>
              <a:ext cx="1932879" cy="338554"/>
            </a:xfrm>
            <a:prstGeom prst="rect">
              <a:avLst/>
            </a:prstGeom>
            <a:noFill/>
          </p:spPr>
          <p:txBody>
            <a:bodyPr wrap="square" rtlCol="0">
              <a:spAutoFit/>
            </a:bodyPr>
            <a:lstStyle/>
            <a:p>
              <a:r>
                <a:rPr lang="en-US" sz="1600" dirty="0"/>
                <a:t>Large Tree Finch</a:t>
              </a:r>
            </a:p>
          </p:txBody>
        </p:sp>
        <p:pic>
          <p:nvPicPr>
            <p:cNvPr id="15" name="Picture 14"/>
            <p:cNvPicPr>
              <a:picLocks noChangeAspect="1"/>
            </p:cNvPicPr>
            <p:nvPr/>
          </p:nvPicPr>
          <p:blipFill rotWithShape="1">
            <a:blip r:embed="rId6" cstate="hqprint">
              <a:extLst>
                <a:ext uri="{28A0092B-C50C-407E-A947-70E740481C1C}">
                  <a14:useLocalDpi xmlns:a14="http://schemas.microsoft.com/office/drawing/2010/main" val="0"/>
                </a:ext>
              </a:extLst>
            </a:blip>
            <a:srcRect l="-2883" t="-2756"/>
            <a:stretch/>
          </p:blipFill>
          <p:spPr>
            <a:xfrm flipH="1">
              <a:off x="5202223" y="387358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5899384" y="3933095"/>
              <a:ext cx="1932879" cy="338554"/>
            </a:xfrm>
            <a:prstGeom prst="rect">
              <a:avLst/>
            </a:prstGeom>
            <a:noFill/>
          </p:spPr>
          <p:txBody>
            <a:bodyPr wrap="square" rtlCol="0">
              <a:spAutoFit/>
            </a:bodyPr>
            <a:lstStyle/>
            <a:p>
              <a:r>
                <a:rPr lang="en-US" sz="1600" dirty="0"/>
                <a:t>Small Tree Finch</a:t>
              </a:r>
            </a:p>
          </p:txBody>
        </p:sp>
        <p:pic>
          <p:nvPicPr>
            <p:cNvPr id="17" name="Picture 16"/>
            <p:cNvPicPr>
              <a:picLocks noChangeAspect="1"/>
            </p:cNvPicPr>
            <p:nvPr/>
          </p:nvPicPr>
          <p:blipFill rotWithShape="1">
            <a:blip r:embed="rId7" cstate="hqprint">
              <a:extLst>
                <a:ext uri="{28A0092B-C50C-407E-A947-70E740481C1C}">
                  <a14:useLocalDpi xmlns:a14="http://schemas.microsoft.com/office/drawing/2010/main" val="0"/>
                </a:ext>
              </a:extLst>
            </a:blip>
            <a:srcRect l="-2930" t="-2417"/>
            <a:stretch/>
          </p:blipFill>
          <p:spPr>
            <a:xfrm flipH="1">
              <a:off x="5207364" y="475870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8" name="TextBox 17"/>
            <p:cNvSpPr txBox="1"/>
            <p:nvPr/>
          </p:nvSpPr>
          <p:spPr>
            <a:xfrm>
              <a:off x="5899385" y="4798875"/>
              <a:ext cx="2074130" cy="338554"/>
            </a:xfrm>
            <a:prstGeom prst="rect">
              <a:avLst/>
            </a:prstGeom>
            <a:noFill/>
          </p:spPr>
          <p:txBody>
            <a:bodyPr wrap="square" rtlCol="0">
              <a:spAutoFit/>
            </a:bodyPr>
            <a:lstStyle/>
            <a:p>
              <a:r>
                <a:rPr lang="en-US" sz="1600" dirty="0"/>
                <a:t>Medium Tree Finch</a:t>
              </a:r>
            </a:p>
          </p:txBody>
        </p:sp>
        <p:pic>
          <p:nvPicPr>
            <p:cNvPr id="19" name="Picture 18"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3835" t="-4533"/>
            <a:stretch/>
          </p:blipFill>
          <p:spPr>
            <a:xfrm flipH="1">
              <a:off x="5207363" y="519629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0" name="TextBox 19"/>
            <p:cNvSpPr txBox="1"/>
            <p:nvPr/>
          </p:nvSpPr>
          <p:spPr>
            <a:xfrm>
              <a:off x="5899385" y="5310348"/>
              <a:ext cx="2074130" cy="338554"/>
            </a:xfrm>
            <a:prstGeom prst="rect">
              <a:avLst/>
            </a:prstGeom>
            <a:noFill/>
          </p:spPr>
          <p:txBody>
            <a:bodyPr wrap="square" rtlCol="0">
              <a:spAutoFit/>
            </a:bodyPr>
            <a:lstStyle/>
            <a:p>
              <a:r>
                <a:rPr lang="en-US" sz="1600" dirty="0"/>
                <a:t>Mangrove Finch</a:t>
              </a:r>
            </a:p>
          </p:txBody>
        </p:sp>
        <p:pic>
          <p:nvPicPr>
            <p:cNvPr id="21" name="Picture 20"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8391" t="-3507"/>
            <a:stretch/>
          </p:blipFill>
          <p:spPr>
            <a:xfrm flipH="1">
              <a:off x="5207666" y="567097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2" name="TextBox 21"/>
            <p:cNvSpPr txBox="1"/>
            <p:nvPr/>
          </p:nvSpPr>
          <p:spPr>
            <a:xfrm>
              <a:off x="5885307" y="5709474"/>
              <a:ext cx="2074130" cy="338554"/>
            </a:xfrm>
            <a:prstGeom prst="rect">
              <a:avLst/>
            </a:prstGeom>
            <a:noFill/>
          </p:spPr>
          <p:txBody>
            <a:bodyPr wrap="square" rtlCol="0">
              <a:spAutoFit/>
            </a:bodyPr>
            <a:lstStyle/>
            <a:p>
              <a:r>
                <a:rPr lang="en-US" sz="1600" dirty="0"/>
                <a:t>Woodpecker Finch</a:t>
              </a:r>
            </a:p>
          </p:txBody>
        </p:sp>
        <p:sp>
          <p:nvSpPr>
            <p:cNvPr id="23" name="Rectangle 22"/>
            <p:cNvSpPr/>
            <p:nvPr/>
          </p:nvSpPr>
          <p:spPr>
            <a:xfrm rot="16200000">
              <a:off x="7334256" y="4917377"/>
              <a:ext cx="2153160" cy="279692"/>
            </a:xfrm>
            <a:prstGeom prst="rect">
              <a:avLst/>
            </a:prstGeom>
            <a:solidFill>
              <a:srgbClr val="C1B5D7"/>
            </a:solidFill>
            <a:ln>
              <a:solidFill>
                <a:srgbClr val="C1B5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INSECTS</a:t>
              </a:r>
            </a:p>
          </p:txBody>
        </p:sp>
        <p:pic>
          <p:nvPicPr>
            <p:cNvPr id="24" name="Picture 23"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3897" t="-6326"/>
            <a:stretch/>
          </p:blipFill>
          <p:spPr>
            <a:xfrm flipH="1">
              <a:off x="5198249" y="97434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5" name="Picture 24"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3374" t="-3322"/>
            <a:stretch/>
          </p:blipFill>
          <p:spPr>
            <a:xfrm flipH="1">
              <a:off x="5210168" y="179488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6" name="Picture 25"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2796" t="-3390"/>
            <a:stretch/>
          </p:blipFill>
          <p:spPr>
            <a:xfrm flipH="1">
              <a:off x="5206195" y="139208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7" name="Picture 26"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6079" t="-5658"/>
            <a:stretch/>
          </p:blipFill>
          <p:spPr>
            <a:xfrm flipH="1">
              <a:off x="5202222" y="260651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5880151" y="2709464"/>
              <a:ext cx="2530687" cy="338554"/>
            </a:xfrm>
            <a:prstGeom prst="rect">
              <a:avLst/>
            </a:prstGeom>
            <a:noFill/>
          </p:spPr>
          <p:txBody>
            <a:bodyPr wrap="square" rtlCol="0">
              <a:spAutoFit/>
            </a:bodyPr>
            <a:lstStyle/>
            <a:p>
              <a:r>
                <a:rPr lang="en-US" sz="1600" dirty="0"/>
                <a:t>Common Cactus Finch</a:t>
              </a:r>
            </a:p>
          </p:txBody>
        </p:sp>
        <p:pic>
          <p:nvPicPr>
            <p:cNvPr id="29" name="Picture 28"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4" cstate="hqprint">
              <a:extLst>
                <a:ext uri="{28A0092B-C50C-407E-A947-70E740481C1C}">
                  <a14:useLocalDpi xmlns:a14="http://schemas.microsoft.com/office/drawing/2010/main" val="0"/>
                </a:ext>
              </a:extLst>
            </a:blip>
            <a:srcRect l="-4557" t="-6335"/>
            <a:stretch/>
          </p:blipFill>
          <p:spPr>
            <a:xfrm flipH="1">
              <a:off x="5202222" y="218987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0" name="TextBox 29"/>
            <p:cNvSpPr txBox="1"/>
            <p:nvPr/>
          </p:nvSpPr>
          <p:spPr>
            <a:xfrm>
              <a:off x="5896572" y="2289330"/>
              <a:ext cx="2530687" cy="338554"/>
            </a:xfrm>
            <a:prstGeom prst="rect">
              <a:avLst/>
            </a:prstGeom>
            <a:noFill/>
          </p:spPr>
          <p:txBody>
            <a:bodyPr wrap="square" rtlCol="0">
              <a:spAutoFit/>
            </a:bodyPr>
            <a:lstStyle/>
            <a:p>
              <a:r>
                <a:rPr lang="en-US" sz="1600" dirty="0" err="1"/>
                <a:t>Hispañola</a:t>
              </a:r>
              <a:r>
                <a:rPr lang="en-US" sz="1600" dirty="0"/>
                <a:t> Cactus Finch</a:t>
              </a:r>
            </a:p>
          </p:txBody>
        </p:sp>
        <p:pic>
          <p:nvPicPr>
            <p:cNvPr id="31" name="Picture 30"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5" cstate="hqprint">
              <a:extLst>
                <a:ext uri="{28A0092B-C50C-407E-A947-70E740481C1C}">
                  <a14:useLocalDpi xmlns:a14="http://schemas.microsoft.com/office/drawing/2010/main" val="0"/>
                </a:ext>
              </a:extLst>
            </a:blip>
            <a:srcRect l="-5245"/>
            <a:stretch/>
          </p:blipFill>
          <p:spPr>
            <a:xfrm flipH="1">
              <a:off x="5203490" y="343191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5896742" y="3517251"/>
              <a:ext cx="2648497" cy="338554"/>
            </a:xfrm>
            <a:prstGeom prst="rect">
              <a:avLst/>
            </a:prstGeom>
            <a:noFill/>
          </p:spPr>
          <p:txBody>
            <a:bodyPr wrap="square" rtlCol="0">
              <a:spAutoFit/>
            </a:bodyPr>
            <a:lstStyle/>
            <a:p>
              <a:r>
                <a:rPr lang="en-US" sz="1600" dirty="0"/>
                <a:t>Vegetarian Finch</a:t>
              </a:r>
            </a:p>
          </p:txBody>
        </p:sp>
        <p:sp>
          <p:nvSpPr>
            <p:cNvPr id="33" name="Rectangle 32"/>
            <p:cNvSpPr/>
            <p:nvPr/>
          </p:nvSpPr>
          <p:spPr>
            <a:xfrm rot="16200000">
              <a:off x="7972271" y="2433870"/>
              <a:ext cx="877145" cy="2905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FLOWERS</a:t>
              </a:r>
            </a:p>
          </p:txBody>
        </p:sp>
        <p:sp>
          <p:nvSpPr>
            <p:cNvPr id="34" name="Rectangle 33"/>
            <p:cNvSpPr/>
            <p:nvPr/>
          </p:nvSpPr>
          <p:spPr>
            <a:xfrm rot="16200000">
              <a:off x="8105839" y="3523517"/>
              <a:ext cx="613299" cy="2872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BUDS</a:t>
              </a:r>
            </a:p>
          </p:txBody>
        </p:sp>
        <p:sp>
          <p:nvSpPr>
            <p:cNvPr id="35" name="Rectangle 34"/>
            <p:cNvSpPr/>
            <p:nvPr/>
          </p:nvSpPr>
          <p:spPr>
            <a:xfrm rot="16200000">
              <a:off x="7749510" y="1318207"/>
              <a:ext cx="1322662" cy="290581"/>
            </a:xfrm>
            <a:prstGeom prst="rect">
              <a:avLst/>
            </a:prstGeom>
            <a:solidFill>
              <a:srgbClr val="C89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SEEDS</a:t>
              </a:r>
            </a:p>
          </p:txBody>
        </p:sp>
        <p:sp>
          <p:nvSpPr>
            <p:cNvPr id="36" name="TextBox 35"/>
            <p:cNvSpPr txBox="1"/>
            <p:nvPr/>
          </p:nvSpPr>
          <p:spPr>
            <a:xfrm>
              <a:off x="5906174" y="1796222"/>
              <a:ext cx="2530687" cy="338554"/>
            </a:xfrm>
            <a:prstGeom prst="rect">
              <a:avLst/>
            </a:prstGeom>
            <a:noFill/>
          </p:spPr>
          <p:txBody>
            <a:bodyPr wrap="square" rtlCol="0">
              <a:spAutoFit/>
            </a:bodyPr>
            <a:lstStyle/>
            <a:p>
              <a:r>
                <a:rPr lang="en-US" sz="1600" dirty="0"/>
                <a:t>Small Ground Finch</a:t>
              </a:r>
            </a:p>
          </p:txBody>
        </p:sp>
        <p:sp>
          <p:nvSpPr>
            <p:cNvPr id="37" name="TextBox 36"/>
            <p:cNvSpPr txBox="1"/>
            <p:nvPr/>
          </p:nvSpPr>
          <p:spPr>
            <a:xfrm>
              <a:off x="5880149" y="1396427"/>
              <a:ext cx="2530687" cy="338554"/>
            </a:xfrm>
            <a:prstGeom prst="rect">
              <a:avLst/>
            </a:prstGeom>
            <a:noFill/>
          </p:spPr>
          <p:txBody>
            <a:bodyPr wrap="square" rtlCol="0">
              <a:spAutoFit/>
            </a:bodyPr>
            <a:lstStyle/>
            <a:p>
              <a:r>
                <a:rPr lang="en-US" sz="1600" dirty="0"/>
                <a:t>Medium Ground Finch</a:t>
              </a:r>
            </a:p>
          </p:txBody>
        </p:sp>
        <p:sp>
          <p:nvSpPr>
            <p:cNvPr id="38" name="TextBox 37"/>
            <p:cNvSpPr txBox="1"/>
            <p:nvPr/>
          </p:nvSpPr>
          <p:spPr>
            <a:xfrm>
              <a:off x="5880149" y="944837"/>
              <a:ext cx="2530687" cy="338554"/>
            </a:xfrm>
            <a:prstGeom prst="rect">
              <a:avLst/>
            </a:prstGeom>
            <a:noFill/>
          </p:spPr>
          <p:txBody>
            <a:bodyPr wrap="square" rtlCol="0">
              <a:spAutoFit/>
            </a:bodyPr>
            <a:lstStyle/>
            <a:p>
              <a:r>
                <a:rPr lang="en-US" sz="1600" dirty="0"/>
                <a:t>Large Ground Finch</a:t>
              </a:r>
            </a:p>
          </p:txBody>
        </p:sp>
      </p:grpSp>
      <p:sp>
        <p:nvSpPr>
          <p:cNvPr id="48" name="Rectangle 47"/>
          <p:cNvSpPr/>
          <p:nvPr/>
        </p:nvSpPr>
        <p:spPr>
          <a:xfrm>
            <a:off x="2388330" y="-92636"/>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sp>
        <p:nvSpPr>
          <p:cNvPr id="49" name="TextBox 48"/>
          <p:cNvSpPr txBox="1"/>
          <p:nvPr/>
        </p:nvSpPr>
        <p:spPr>
          <a:xfrm>
            <a:off x="591600" y="3816795"/>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cxnSp>
        <p:nvCxnSpPr>
          <p:cNvPr id="51" name="Straight Connector 50"/>
          <p:cNvCxnSpPr/>
          <p:nvPr/>
        </p:nvCxnSpPr>
        <p:spPr>
          <a:xfrm>
            <a:off x="1387694" y="147654"/>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630632" y="577078"/>
            <a:ext cx="1478178" cy="430887"/>
          </a:xfrm>
          <a:prstGeom prst="rect">
            <a:avLst/>
          </a:prstGeom>
          <a:noFill/>
        </p:spPr>
        <p:txBody>
          <a:bodyPr wrap="square" rtlCol="0">
            <a:spAutoFit/>
          </a:bodyPr>
          <a:lstStyle/>
          <a:p>
            <a:pPr algn="ctr"/>
            <a:r>
              <a:rPr lang="en-US" sz="1100" b="1" dirty="0" smtClean="0">
                <a:solidFill>
                  <a:schemeClr val="accent1"/>
                </a:solidFill>
                <a:latin typeface="Arial" panose="020B0604020202020204" pitchFamily="34" charset="0"/>
                <a:cs typeface="Arial" panose="020B0604020202020204" pitchFamily="34" charset="0"/>
              </a:rPr>
              <a:t>2.3 MILLION</a:t>
            </a:r>
          </a:p>
          <a:p>
            <a:pPr algn="ctr"/>
            <a:r>
              <a:rPr lang="en-US" sz="1100" b="1" dirty="0" smtClean="0">
                <a:solidFill>
                  <a:schemeClr val="accent1"/>
                </a:solidFill>
                <a:latin typeface="Arial" panose="020B0604020202020204" pitchFamily="34" charset="0"/>
                <a:cs typeface="Arial" panose="020B0604020202020204" pitchFamily="34" charset="0"/>
              </a:rPr>
              <a:t>YEARS AGO</a:t>
            </a:r>
            <a:endParaRPr lang="en-US" sz="1100" b="1" dirty="0">
              <a:solidFill>
                <a:schemeClr val="accent1"/>
              </a:solidFill>
              <a:latin typeface="Arial" panose="020B0604020202020204" pitchFamily="34" charset="0"/>
              <a:cs typeface="Arial" panose="020B0604020202020204" pitchFamily="34" charset="0"/>
            </a:endParaRPr>
          </a:p>
        </p:txBody>
      </p:sp>
      <p:cxnSp>
        <p:nvCxnSpPr>
          <p:cNvPr id="53" name="Straight Connector 52"/>
          <p:cNvCxnSpPr/>
          <p:nvPr/>
        </p:nvCxnSpPr>
        <p:spPr>
          <a:xfrm>
            <a:off x="5347141"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608052" y="607485"/>
            <a:ext cx="1478178" cy="430887"/>
          </a:xfrm>
          <a:prstGeom prst="rect">
            <a:avLst/>
          </a:prstGeom>
          <a:noFill/>
        </p:spPr>
        <p:txBody>
          <a:bodyPr wrap="square" rtlCol="0">
            <a:spAutoFit/>
          </a:bodyPr>
          <a:lstStyle/>
          <a:p>
            <a:pPr algn="ctr"/>
            <a:r>
              <a:rPr lang="en-US" sz="1100" b="1" dirty="0">
                <a:solidFill>
                  <a:schemeClr val="accent1"/>
                </a:solidFill>
                <a:latin typeface="Arial" panose="020B0604020202020204" pitchFamily="34" charset="0"/>
                <a:cs typeface="Arial" panose="020B0604020202020204" pitchFamily="34" charset="0"/>
              </a:rPr>
              <a:t>PRESENT</a:t>
            </a:r>
          </a:p>
          <a:p>
            <a:pPr algn="ctr"/>
            <a:r>
              <a:rPr lang="en-US" sz="1100" b="1" dirty="0">
                <a:solidFill>
                  <a:schemeClr val="accent1"/>
                </a:solidFill>
                <a:latin typeface="Arial" panose="020B0604020202020204" pitchFamily="34" charset="0"/>
                <a:cs typeface="Arial" panose="020B0604020202020204" pitchFamily="34" charset="0"/>
              </a:rPr>
              <a:t>DAY</a:t>
            </a:r>
          </a:p>
        </p:txBody>
      </p:sp>
      <p:sp>
        <p:nvSpPr>
          <p:cNvPr id="40" name="TextBox 39"/>
          <p:cNvSpPr txBox="1"/>
          <p:nvPr/>
        </p:nvSpPr>
        <p:spPr>
          <a:xfrm>
            <a:off x="231448" y="1043109"/>
            <a:ext cx="3509346" cy="1754326"/>
          </a:xfrm>
          <a:prstGeom prst="rect">
            <a:avLst/>
          </a:prstGeom>
          <a:noFill/>
        </p:spPr>
        <p:txBody>
          <a:bodyPr wrap="square" rtlCol="0">
            <a:spAutoFit/>
          </a:bodyPr>
          <a:lstStyle/>
          <a:p>
            <a:r>
              <a:rPr lang="en-US" i="1" dirty="0">
                <a:latin typeface="Cambria" panose="02040503050406030204" pitchFamily="18" charset="0"/>
                <a:cs typeface="Arial" panose="020B0604020202020204" pitchFamily="34" charset="0"/>
              </a:rPr>
              <a:t>We can represent this process of new species arising from old with a branching diagram, or “tree”. Each branching point represents the split of one species into two new species.</a:t>
            </a:r>
          </a:p>
        </p:txBody>
      </p:sp>
      <p:sp>
        <p:nvSpPr>
          <p:cNvPr id="41" name="TextBox 40"/>
          <p:cNvSpPr txBox="1"/>
          <p:nvPr/>
        </p:nvSpPr>
        <p:spPr>
          <a:xfrm>
            <a:off x="2684750" y="4607807"/>
            <a:ext cx="348980"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a:t>
            </a:r>
          </a:p>
        </p:txBody>
      </p:sp>
      <p:sp>
        <p:nvSpPr>
          <p:cNvPr id="42" name="TextBox 41"/>
          <p:cNvSpPr txBox="1"/>
          <p:nvPr/>
        </p:nvSpPr>
        <p:spPr>
          <a:xfrm>
            <a:off x="4638644" y="4480421"/>
            <a:ext cx="348980"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a:t>
            </a:r>
          </a:p>
        </p:txBody>
      </p:sp>
      <p:sp>
        <p:nvSpPr>
          <p:cNvPr id="43" name="TextBox 42"/>
          <p:cNvSpPr txBox="1"/>
          <p:nvPr/>
        </p:nvSpPr>
        <p:spPr>
          <a:xfrm>
            <a:off x="4083348" y="4807340"/>
            <a:ext cx="348980"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a:t>
            </a:r>
          </a:p>
        </p:txBody>
      </p:sp>
      <p:sp>
        <p:nvSpPr>
          <p:cNvPr id="44" name="TextBox 43"/>
          <p:cNvSpPr txBox="1"/>
          <p:nvPr/>
        </p:nvSpPr>
        <p:spPr>
          <a:xfrm>
            <a:off x="3462357" y="5284941"/>
            <a:ext cx="348980"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a:t>
            </a:r>
          </a:p>
        </p:txBody>
      </p:sp>
      <p:sp>
        <p:nvSpPr>
          <p:cNvPr id="50" name="TextBox 49"/>
          <p:cNvSpPr txBox="1"/>
          <p:nvPr/>
        </p:nvSpPr>
        <p:spPr>
          <a:xfrm>
            <a:off x="4227193" y="5708390"/>
            <a:ext cx="348980"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a:t>
            </a:r>
          </a:p>
        </p:txBody>
      </p:sp>
      <p:sp>
        <p:nvSpPr>
          <p:cNvPr id="55" name="TextBox 54"/>
          <p:cNvSpPr txBox="1"/>
          <p:nvPr/>
        </p:nvSpPr>
        <p:spPr>
          <a:xfrm>
            <a:off x="237562" y="5324724"/>
            <a:ext cx="2384403" cy="923330"/>
          </a:xfrm>
          <a:prstGeom prst="rect">
            <a:avLst/>
          </a:prstGeom>
          <a:noFill/>
        </p:spPr>
        <p:txBody>
          <a:bodyPr wrap="square" rtlCol="0">
            <a:spAutoFit/>
          </a:bodyPr>
          <a:lstStyle/>
          <a:p>
            <a:r>
              <a:rPr lang="en-US" i="1" dirty="0" smtClean="0">
                <a:latin typeface="Cambria" panose="02040503050406030204" pitchFamily="18" charset="0"/>
                <a:cs typeface="Arial" panose="020B0604020202020204" pitchFamily="34" charset="0"/>
              </a:rPr>
              <a:t>On </a:t>
            </a:r>
            <a:r>
              <a:rPr lang="en-US" i="1" dirty="0">
                <a:latin typeface="Cambria" panose="02040503050406030204" pitchFamily="18" charset="0"/>
                <a:cs typeface="Arial" panose="020B0604020202020204" pitchFamily="34" charset="0"/>
              </a:rPr>
              <a:t>this part of the tree, 5 speciation events [ *] led to 6 species</a:t>
            </a:r>
            <a:r>
              <a:rPr lang="en-US" i="1" dirty="0" smtClean="0">
                <a:latin typeface="Cambria" panose="02040503050406030204" pitchFamily="18" charset="0"/>
                <a:cs typeface="Arial" panose="020B0604020202020204" pitchFamily="34" charset="0"/>
              </a:rPr>
              <a:t>.</a:t>
            </a:r>
            <a:endParaRPr lang="en-US" i="1" dirty="0">
              <a:latin typeface="Cambria" panose="02040503050406030204" pitchFamily="18" charset="0"/>
              <a:cs typeface="Arial" panose="020B0604020202020204" pitchFamily="34" charset="0"/>
            </a:endParaRPr>
          </a:p>
        </p:txBody>
      </p:sp>
      <p:sp>
        <p:nvSpPr>
          <p:cNvPr id="57" name="TextBox 56"/>
          <p:cNvSpPr txBox="1"/>
          <p:nvPr/>
        </p:nvSpPr>
        <p:spPr>
          <a:xfrm>
            <a:off x="2016503" y="3354254"/>
            <a:ext cx="6815387" cy="338554"/>
          </a:xfrm>
          <a:prstGeom prst="rect">
            <a:avLst/>
          </a:prstGeom>
          <a:noFill/>
        </p:spPr>
        <p:txBody>
          <a:bodyPr wrap="square" rtlCol="0">
            <a:spAutoFit/>
          </a:bodyPr>
          <a:lstStyle/>
          <a:p>
            <a:r>
              <a:rPr lang="en-US" sz="1600" dirty="0">
                <a:solidFill>
                  <a:srgbClr val="256800"/>
                </a:solidFill>
                <a:latin typeface="Arial" panose="020B0604020202020204" pitchFamily="34" charset="0"/>
                <a:cs typeface="Arial" panose="020B0604020202020204" pitchFamily="34" charset="0"/>
              </a:rPr>
              <a:t>Taking into account all branch points, we go from 1 to 11 species total.</a:t>
            </a:r>
          </a:p>
        </p:txBody>
      </p:sp>
    </p:spTree>
    <p:extLst>
      <p:ext uri="{BB962C8B-B14F-4D97-AF65-F5344CB8AC3E}">
        <p14:creationId xmlns:p14="http://schemas.microsoft.com/office/powerpoint/2010/main" val="364181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50" grpId="0"/>
      <p:bldP spid="55" grpId="0"/>
      <p:bldP spid="5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40970" y="1366742"/>
            <a:ext cx="3020449" cy="4925274"/>
          </a:xfrm>
          <a:prstGeom prst="rect">
            <a:avLst/>
          </a:prstGeom>
        </p:spPr>
      </p:pic>
      <p:pic>
        <p:nvPicPr>
          <p:cNvPr id="5" name="Picture 4"/>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flipH="1">
            <a:off x="375676" y="3493349"/>
            <a:ext cx="608671" cy="389678"/>
          </a:xfrm>
          <a:prstGeom prst="rect">
            <a:avLst/>
          </a:prstGeom>
        </p:spPr>
      </p:pic>
      <p:pic>
        <p:nvPicPr>
          <p:cNvPr id="13" name="Picture 12"/>
          <p:cNvPicPr>
            <a:picLocks noChangeAspect="1"/>
          </p:cNvPicPr>
          <p:nvPr/>
        </p:nvPicPr>
        <p:blipFill rotWithShape="1">
          <a:blip r:embed="rId5" cstate="hqprint">
            <a:extLst>
              <a:ext uri="{28A0092B-C50C-407E-A947-70E740481C1C}">
                <a14:useLocalDpi xmlns:a14="http://schemas.microsoft.com/office/drawing/2010/main" val="0"/>
              </a:ext>
            </a:extLst>
          </a:blip>
          <a:srcRect l="-2958" t="-3733"/>
          <a:stretch/>
        </p:blipFill>
        <p:spPr>
          <a:xfrm flipH="1">
            <a:off x="4423591" y="4701567"/>
            <a:ext cx="547249" cy="43693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15" name="Picture 14"/>
          <p:cNvPicPr>
            <a:picLocks noChangeAspect="1"/>
          </p:cNvPicPr>
          <p:nvPr/>
        </p:nvPicPr>
        <p:blipFill rotWithShape="1">
          <a:blip r:embed="rId6" cstate="hqprint">
            <a:extLst>
              <a:ext uri="{28A0092B-C50C-407E-A947-70E740481C1C}">
                <a14:useLocalDpi xmlns:a14="http://schemas.microsoft.com/office/drawing/2010/main" val="0"/>
              </a:ext>
            </a:extLst>
          </a:blip>
          <a:srcRect l="-2883" t="-2756"/>
          <a:stretch/>
        </p:blipFill>
        <p:spPr>
          <a:xfrm flipH="1">
            <a:off x="4418451" y="4213216"/>
            <a:ext cx="560825" cy="48835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17" name="Picture 16"/>
          <p:cNvPicPr>
            <a:picLocks noChangeAspect="1"/>
          </p:cNvPicPr>
          <p:nvPr/>
        </p:nvPicPr>
        <p:blipFill rotWithShape="1">
          <a:blip r:embed="rId7" cstate="hqprint">
            <a:extLst>
              <a:ext uri="{28A0092B-C50C-407E-A947-70E740481C1C}">
                <a14:useLocalDpi xmlns:a14="http://schemas.microsoft.com/office/drawing/2010/main" val="0"/>
              </a:ext>
            </a:extLst>
          </a:blip>
          <a:srcRect l="-2930" t="-2417"/>
          <a:stretch/>
        </p:blipFill>
        <p:spPr>
          <a:xfrm flipH="1">
            <a:off x="4423592" y="5098330"/>
            <a:ext cx="552388" cy="443891"/>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19" name="Picture 18" descr="A close up of a bird&#10;&#10;Description automatically generated">
            <a:extLst>
              <a:ext uri="{FF2B5EF4-FFF2-40B4-BE49-F238E27FC236}">
                <a16:creationId xmlns:a16="http://schemas.microsoft.com/office/drawing/2014/main" id="{098D1403-5EB8-4E14-B216-D71FEE163F00}"/>
              </a:ext>
            </a:extLst>
          </p:cNvPr>
          <p:cNvPicPr>
            <a:picLocks noChangeAspect="1"/>
          </p:cNvPicPr>
          <p:nvPr/>
        </p:nvPicPr>
        <p:blipFill rotWithShape="1">
          <a:blip r:embed="rId8" cstate="hqprint">
            <a:extLst>
              <a:ext uri="{28A0092B-C50C-407E-A947-70E740481C1C}">
                <a14:useLocalDpi xmlns:a14="http://schemas.microsoft.com/office/drawing/2010/main" val="0"/>
              </a:ext>
            </a:extLst>
          </a:blip>
          <a:srcRect l="-3835" t="-4533"/>
          <a:stretch/>
        </p:blipFill>
        <p:spPr>
          <a:xfrm flipH="1">
            <a:off x="4423591" y="5535924"/>
            <a:ext cx="567593" cy="4833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1" name="Picture 20" descr="A close up of a bird&#10;&#10;Description automatically generated">
            <a:extLst>
              <a:ext uri="{FF2B5EF4-FFF2-40B4-BE49-F238E27FC236}">
                <a16:creationId xmlns:a16="http://schemas.microsoft.com/office/drawing/2014/main" id="{979DA2B4-25C7-4120-B5C2-8AB8F3C8F850}"/>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8391" t="-3507"/>
          <a:stretch/>
        </p:blipFill>
        <p:spPr>
          <a:xfrm flipH="1">
            <a:off x="4423894" y="6010605"/>
            <a:ext cx="551581" cy="38656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4" name="Picture 23" descr="A close up of a bird&#10;&#10;Description automatically generated">
            <a:extLst>
              <a:ext uri="{FF2B5EF4-FFF2-40B4-BE49-F238E27FC236}">
                <a16:creationId xmlns:a16="http://schemas.microsoft.com/office/drawing/2014/main" id="{4F787CEA-4BD9-4224-974A-A9DCD5347FF6}"/>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l="-3897" t="-6326"/>
          <a:stretch/>
        </p:blipFill>
        <p:spPr>
          <a:xfrm flipH="1">
            <a:off x="4414477" y="1313970"/>
            <a:ext cx="531522" cy="3830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5" name="Picture 24" descr="A bird looking towards the camera&#10;&#10;Description automatically generated">
            <a:extLst>
              <a:ext uri="{FF2B5EF4-FFF2-40B4-BE49-F238E27FC236}">
                <a16:creationId xmlns:a16="http://schemas.microsoft.com/office/drawing/2014/main" id="{FE3A9100-7303-4F2D-A149-79FEAF3D0964}"/>
              </a:ext>
            </a:extLst>
          </p:cNvPr>
          <p:cNvPicPr>
            <a:picLocks noChangeAspect="1"/>
          </p:cNvPicPr>
          <p:nvPr/>
        </p:nvPicPr>
        <p:blipFill rotWithShape="1">
          <a:blip r:embed="rId11" cstate="hqprint">
            <a:extLst>
              <a:ext uri="{28A0092B-C50C-407E-A947-70E740481C1C}">
                <a14:useLocalDpi xmlns:a14="http://schemas.microsoft.com/office/drawing/2010/main" val="0"/>
              </a:ext>
            </a:extLst>
          </a:blip>
          <a:srcRect l="-3374" t="-3322"/>
          <a:stretch/>
        </p:blipFill>
        <p:spPr>
          <a:xfrm flipH="1">
            <a:off x="4426396" y="2134513"/>
            <a:ext cx="523576" cy="35437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6" name="Picture 25" descr="A close up of a bird&#10;&#10;Description automatically generated">
            <a:extLst>
              <a:ext uri="{FF2B5EF4-FFF2-40B4-BE49-F238E27FC236}">
                <a16:creationId xmlns:a16="http://schemas.microsoft.com/office/drawing/2014/main" id="{2EFBFFA9-B223-4A4E-9F6F-80B7A1346DAA}"/>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2796" t="-3390"/>
          <a:stretch/>
        </p:blipFill>
        <p:spPr>
          <a:xfrm flipH="1">
            <a:off x="4422423" y="1731717"/>
            <a:ext cx="523576" cy="347518"/>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7" name="Picture 26" descr="A close up of a bird&#10;&#10;Description automatically generated">
            <a:extLst>
              <a:ext uri="{FF2B5EF4-FFF2-40B4-BE49-F238E27FC236}">
                <a16:creationId xmlns:a16="http://schemas.microsoft.com/office/drawing/2014/main" id="{B74B12CA-344E-432C-BFF4-0B1255C53E74}"/>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l="-6079" t="-5658"/>
          <a:stretch/>
        </p:blipFill>
        <p:spPr>
          <a:xfrm flipH="1">
            <a:off x="4418450" y="2946142"/>
            <a:ext cx="548571" cy="39143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29" name="Picture 28" descr="A close up of a bird&#10;&#10;Description automatically generated">
            <a:extLst>
              <a:ext uri="{FF2B5EF4-FFF2-40B4-BE49-F238E27FC236}">
                <a16:creationId xmlns:a16="http://schemas.microsoft.com/office/drawing/2014/main" id="{57C4F56A-5075-4C15-ADFF-589A08D4D943}"/>
              </a:ext>
            </a:extLst>
          </p:cNvPr>
          <p:cNvPicPr>
            <a:picLocks noChangeAspect="1"/>
          </p:cNvPicPr>
          <p:nvPr/>
        </p:nvPicPr>
        <p:blipFill rotWithShape="1">
          <a:blip r:embed="rId14" cstate="hqprint">
            <a:extLst>
              <a:ext uri="{28A0092B-C50C-407E-A947-70E740481C1C}">
                <a14:useLocalDpi xmlns:a14="http://schemas.microsoft.com/office/drawing/2010/main" val="0"/>
              </a:ext>
            </a:extLst>
          </a:blip>
          <a:srcRect l="-4557" t="-6335"/>
          <a:stretch/>
        </p:blipFill>
        <p:spPr>
          <a:xfrm flipH="1">
            <a:off x="4418450" y="2529500"/>
            <a:ext cx="541128" cy="39569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31" name="Picture 30" descr="A close up of a bird&#10;&#10;Description automatically generated">
            <a:extLst>
              <a:ext uri="{FF2B5EF4-FFF2-40B4-BE49-F238E27FC236}">
                <a16:creationId xmlns:a16="http://schemas.microsoft.com/office/drawing/2014/main" id="{12D539BD-AB91-4B18-9CB7-9FA940D34B51}"/>
              </a:ext>
            </a:extLst>
          </p:cNvPr>
          <p:cNvPicPr>
            <a:picLocks noChangeAspect="1"/>
          </p:cNvPicPr>
          <p:nvPr/>
        </p:nvPicPr>
        <p:blipFill rotWithShape="1">
          <a:blip r:embed="rId15" cstate="hqprint">
            <a:extLst>
              <a:ext uri="{28A0092B-C50C-407E-A947-70E740481C1C}">
                <a14:useLocalDpi xmlns:a14="http://schemas.microsoft.com/office/drawing/2010/main" val="0"/>
              </a:ext>
            </a:extLst>
          </a:blip>
          <a:srcRect l="-5245"/>
          <a:stretch/>
        </p:blipFill>
        <p:spPr>
          <a:xfrm flipH="1">
            <a:off x="4419718" y="3771540"/>
            <a:ext cx="578254" cy="40320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47" name="Right Arrow 46"/>
          <p:cNvSpPr/>
          <p:nvPr/>
        </p:nvSpPr>
        <p:spPr>
          <a:xfrm>
            <a:off x="261257" y="137164"/>
            <a:ext cx="5152944" cy="523026"/>
          </a:xfrm>
          <a:prstGeom prst="rightArrow">
            <a:avLst/>
          </a:prstGeom>
          <a:gradFill flip="none" rotWithShape="1">
            <a:gsLst>
              <a:gs pos="0">
                <a:schemeClr val="accent1">
                  <a:lumMod val="60000"/>
                  <a:lumOff val="40000"/>
                </a:schemeClr>
              </a:gs>
              <a:gs pos="97425">
                <a:schemeClr val="accent1">
                  <a:lumMod val="20000"/>
                  <a:lumOff val="80000"/>
                </a:schemeClr>
              </a:gs>
              <a:gs pos="47000">
                <a:schemeClr val="accent1">
                  <a:lumMod val="40000"/>
                  <a:lumOff val="60000"/>
                </a:schemeClr>
              </a:gs>
            </a:gsLst>
            <a:lin ang="10800000" scaled="1"/>
            <a:tileRect/>
          </a:grad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2029102" y="-92636"/>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sp>
        <p:nvSpPr>
          <p:cNvPr id="49" name="TextBox 48"/>
          <p:cNvSpPr txBox="1"/>
          <p:nvPr/>
        </p:nvSpPr>
        <p:spPr>
          <a:xfrm>
            <a:off x="114569" y="3973143"/>
            <a:ext cx="1577894" cy="769441"/>
          </a:xfrm>
          <a:prstGeom prst="rect">
            <a:avLst/>
          </a:prstGeom>
          <a:noFill/>
        </p:spPr>
        <p:txBody>
          <a:bodyPr wrap="square" rtlCol="0">
            <a:spAutoFit/>
          </a:bodyPr>
          <a:lstStyle/>
          <a:p>
            <a:r>
              <a:rPr lang="en-US" sz="1600" dirty="0"/>
              <a:t>Common Ancestor Finch</a:t>
            </a:r>
          </a:p>
          <a:p>
            <a:r>
              <a:rPr lang="en-US" sz="1200" dirty="0"/>
              <a:t>(from the mainland)</a:t>
            </a:r>
          </a:p>
        </p:txBody>
      </p:sp>
      <p:cxnSp>
        <p:nvCxnSpPr>
          <p:cNvPr id="51" name="Straight Connector 50"/>
          <p:cNvCxnSpPr/>
          <p:nvPr/>
        </p:nvCxnSpPr>
        <p:spPr>
          <a:xfrm>
            <a:off x="1376810" y="147654"/>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637721" y="678366"/>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2.3 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cxnSp>
        <p:nvCxnSpPr>
          <p:cNvPr id="53" name="Straight Connector 52"/>
          <p:cNvCxnSpPr/>
          <p:nvPr/>
        </p:nvCxnSpPr>
        <p:spPr>
          <a:xfrm>
            <a:off x="4563369" y="150430"/>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3824280" y="681142"/>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PRESENT</a:t>
            </a:r>
          </a:p>
          <a:p>
            <a:pPr algn="ctr"/>
            <a:r>
              <a:rPr lang="en-US" sz="1400" b="1" dirty="0">
                <a:solidFill>
                  <a:schemeClr val="accent1"/>
                </a:solidFill>
                <a:latin typeface="Arial" panose="020B0604020202020204" pitchFamily="34" charset="0"/>
                <a:cs typeface="Arial" panose="020B0604020202020204" pitchFamily="34" charset="0"/>
              </a:rPr>
              <a:t>DAY</a:t>
            </a:r>
          </a:p>
        </p:txBody>
      </p:sp>
      <p:sp>
        <p:nvSpPr>
          <p:cNvPr id="39" name="TextBox 38">
            <a:extLst>
              <a:ext uri="{FF2B5EF4-FFF2-40B4-BE49-F238E27FC236}">
                <a16:creationId xmlns:a16="http://schemas.microsoft.com/office/drawing/2014/main" id="{38E7B149-61A7-23EB-F590-409FFFBBDB42}"/>
              </a:ext>
            </a:extLst>
          </p:cNvPr>
          <p:cNvSpPr txBox="1"/>
          <p:nvPr/>
        </p:nvSpPr>
        <p:spPr>
          <a:xfrm>
            <a:off x="5502504" y="180078"/>
            <a:ext cx="3265820" cy="6370975"/>
          </a:xfrm>
          <a:prstGeom prst="rect">
            <a:avLst/>
          </a:prstGeom>
          <a:noFill/>
        </p:spPr>
        <p:txBody>
          <a:bodyPr wrap="square" rtlCol="0">
            <a:spAutoFit/>
          </a:bodyPr>
          <a:lstStyle/>
          <a:p>
            <a:endParaRPr lang="en-US" sz="2000" dirty="0">
              <a:solidFill>
                <a:srgbClr val="000000"/>
              </a:solidFill>
              <a:latin typeface="Arial" panose="020B0604020202020204" pitchFamily="34" charset="0"/>
              <a:cs typeface="Arial" panose="020B0604020202020204" pitchFamily="34" charset="0"/>
            </a:endParaRPr>
          </a:p>
          <a:p>
            <a:pPr>
              <a:spcAft>
                <a:spcPts val="1200"/>
              </a:spcAft>
            </a:pPr>
            <a:r>
              <a:rPr lang="en-US" sz="2000" dirty="0">
                <a:solidFill>
                  <a:srgbClr val="000000"/>
                </a:solidFill>
                <a:latin typeface="Arial" panose="020B0604020202020204" pitchFamily="34" charset="0"/>
                <a:cs typeface="Arial" panose="020B0604020202020204" pitchFamily="34" charset="0"/>
              </a:rPr>
              <a:t>We know all the Galapagos finches came from a common ancestor. We know they have many differences and are distinct species.</a:t>
            </a:r>
          </a:p>
          <a:p>
            <a:r>
              <a:rPr lang="en-US" sz="2000" i="1" dirty="0">
                <a:solidFill>
                  <a:srgbClr val="256800"/>
                </a:solidFill>
                <a:latin typeface="Arial" panose="020B0604020202020204" pitchFamily="34" charset="0"/>
                <a:cs typeface="Arial" panose="020B0604020202020204" pitchFamily="34" charset="0"/>
              </a:rPr>
              <a:t>BUT - does it also make sense that they have many things in common?  Why? </a:t>
            </a:r>
            <a:r>
              <a:rPr lang="en-US" sz="2000" dirty="0">
                <a:solidFill>
                  <a:srgbClr val="256800"/>
                </a:solidFill>
                <a:latin typeface="Arial" panose="020B0604020202020204" pitchFamily="34" charset="0"/>
                <a:cs typeface="Arial" panose="020B0604020202020204" pitchFamily="34" charset="0"/>
              </a:rPr>
              <a:t>Explain your thinking in </a:t>
            </a:r>
            <a:r>
              <a:rPr lang="en-US" sz="2000" b="1" dirty="0">
                <a:solidFill>
                  <a:srgbClr val="256800"/>
                </a:solidFill>
                <a:latin typeface="Arial" panose="020B0604020202020204" pitchFamily="34" charset="0"/>
                <a:cs typeface="Arial" panose="020B0604020202020204" pitchFamily="34" charset="0"/>
              </a:rPr>
              <a:t>Doodle Box H.</a:t>
            </a:r>
          </a:p>
          <a:p>
            <a:endParaRPr lang="en-US" sz="2000" dirty="0">
              <a:solidFill>
                <a:srgbClr val="000000"/>
              </a:solidFill>
              <a:latin typeface="Arial" panose="020B0604020202020204" pitchFamily="34" charset="0"/>
              <a:cs typeface="Arial" panose="020B0604020202020204" pitchFamily="34" charset="0"/>
            </a:endParaRPr>
          </a:p>
          <a:p>
            <a:pPr>
              <a:spcAft>
                <a:spcPts val="1200"/>
              </a:spcAft>
            </a:pPr>
            <a:r>
              <a:rPr lang="en-US" sz="2000" dirty="0">
                <a:solidFill>
                  <a:srgbClr val="000000"/>
                </a:solidFill>
                <a:latin typeface="Arial" panose="020B0604020202020204" pitchFamily="34" charset="0"/>
                <a:cs typeface="Arial" panose="020B0604020202020204" pitchFamily="34" charset="0"/>
              </a:rPr>
              <a:t>What about the ancestral finch? </a:t>
            </a:r>
          </a:p>
          <a:p>
            <a:pPr marL="285750" indent="-285750">
              <a:spcAft>
                <a:spcPts val="1200"/>
              </a:spcAft>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Where did it come from? </a:t>
            </a: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Are there other kinds of birds besides finches?</a:t>
            </a:r>
          </a:p>
          <a:p>
            <a:endParaRPr lang="en-US" dirty="0"/>
          </a:p>
        </p:txBody>
      </p:sp>
      <p:pic>
        <p:nvPicPr>
          <p:cNvPr id="23" name="Picture 22">
            <a:extLst>
              <a:ext uri="{FF2B5EF4-FFF2-40B4-BE49-F238E27FC236}">
                <a16:creationId xmlns:a16="http://schemas.microsoft.com/office/drawing/2014/main" id="{87F5423C-58BD-96C0-BE4C-D2372A8AB458}"/>
              </a:ext>
            </a:extLst>
          </p:cNvPr>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8206502" y="3557444"/>
            <a:ext cx="539242" cy="543870"/>
          </a:xfrm>
          <a:prstGeom prst="rect">
            <a:avLst/>
          </a:prstGeom>
        </p:spPr>
      </p:pic>
    </p:spTree>
    <p:extLst>
      <p:ext uri="{BB962C8B-B14F-4D97-AF65-F5344CB8AC3E}">
        <p14:creationId xmlns:p14="http://schemas.microsoft.com/office/powerpoint/2010/main" val="230782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9">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9">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B2DB259-7638-D80F-6F68-182BD116BEDC}"/>
              </a:ext>
            </a:extLst>
          </p:cNvPr>
          <p:cNvSpPr/>
          <p:nvPr/>
        </p:nvSpPr>
        <p:spPr>
          <a:xfrm>
            <a:off x="2150596" y="1624299"/>
            <a:ext cx="5019824" cy="3262432"/>
          </a:xfrm>
          <a:prstGeom prst="rect">
            <a:avLst/>
          </a:prstGeom>
        </p:spPr>
        <p:txBody>
          <a:bodyPr wrap="square">
            <a:spAutoFit/>
          </a:bodyPr>
          <a:lstStyle/>
          <a:p>
            <a:pPr>
              <a:spcAft>
                <a:spcPts val="1200"/>
              </a:spcAft>
            </a:pPr>
            <a:r>
              <a:rPr lang="en-US" sz="2800" dirty="0">
                <a:latin typeface="Arial" panose="020B0604020202020204" pitchFamily="34" charset="0"/>
                <a:cs typeface="Arial" panose="020B0604020202020204" pitchFamily="34" charset="0"/>
              </a:rPr>
              <a:t>The Galapagos finches are only one small portion of the larger group of “songbirds” they belong to.</a:t>
            </a:r>
          </a:p>
          <a:p>
            <a:r>
              <a:rPr lang="en-US" sz="2800" dirty="0">
                <a:latin typeface="Arial" panose="020B0604020202020204" pitchFamily="34" charset="0"/>
                <a:cs typeface="Arial" panose="020B0604020202020204" pitchFamily="34" charset="0"/>
              </a:rPr>
              <a:t>Another name for this group is “perching birds”. </a:t>
            </a:r>
          </a:p>
          <a:p>
            <a:r>
              <a:rPr lang="en-US" sz="2800" dirty="0">
                <a:latin typeface="Arial" panose="020B0604020202020204" pitchFamily="34" charset="0"/>
                <a:cs typeface="Arial" panose="020B0604020202020204" pitchFamily="34" charset="0"/>
              </a:rPr>
              <a:t>Can you see why?</a:t>
            </a:r>
          </a:p>
        </p:txBody>
      </p:sp>
      <p:pic>
        <p:nvPicPr>
          <p:cNvPr id="1026" name="Picture 2" descr="File:Aphelocoma californica in Seattle cropp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108" y="93187"/>
            <a:ext cx="1978025" cy="21082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alestine sunbird (Cinnyris osea osea) male.jpg"/>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46644" y="4893100"/>
            <a:ext cx="2363702" cy="15758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ile:Southern masked weaver (Ploceus velatus) male.jpg"/>
          <p:cNvPicPr>
            <a:picLocks noChangeAspect="1" noChangeArrowheads="1"/>
          </p:cNvPicPr>
          <p:nvPr/>
        </p:nvPicPr>
        <p:blipFill rotWithShape="1">
          <a:blip r:embed="rId5" cstate="hqprint">
            <a:extLst>
              <a:ext uri="{28A0092B-C50C-407E-A947-70E740481C1C}">
                <a14:useLocalDpi xmlns:a14="http://schemas.microsoft.com/office/drawing/2010/main" val="0"/>
              </a:ext>
            </a:extLst>
          </a:blip>
          <a:srcRect l="-139"/>
          <a:stretch/>
        </p:blipFill>
        <p:spPr bwMode="auto">
          <a:xfrm>
            <a:off x="2136220" y="90537"/>
            <a:ext cx="2373531" cy="151481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File:Rupicola peruviana (male) -San Diego Zoo-8.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644" y="1942084"/>
            <a:ext cx="1978489" cy="297021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File:Sitta carolinensis CT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6276" y="1573507"/>
            <a:ext cx="1776554" cy="177655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File:Corvus cornix - Hooded Crow, Giresun 01-4.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25136" y="93186"/>
            <a:ext cx="2273444" cy="1514683"/>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File:Urolestes melanoleucus -Limpopo, South Africa-8.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56275" y="3135979"/>
            <a:ext cx="1773358" cy="1776318"/>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File:Mountain Bluebird (Sialia currucoides) (8732009207).jpg"/>
          <p:cNvPicPr>
            <a:picLocks noChangeAspect="1" noChangeArrowheads="1"/>
          </p:cNvPicPr>
          <p:nvPr/>
        </p:nvPicPr>
        <p:blipFill rotWithShape="1">
          <a:blip r:embed="rId10" cstate="hqprint">
            <a:extLst>
              <a:ext uri="{28A0092B-C50C-407E-A947-70E740481C1C}">
                <a14:useLocalDpi xmlns:a14="http://schemas.microsoft.com/office/drawing/2010/main" val="0"/>
              </a:ext>
            </a:extLst>
          </a:blip>
          <a:srcRect/>
          <a:stretch/>
        </p:blipFill>
        <p:spPr bwMode="auto">
          <a:xfrm>
            <a:off x="6587803" y="4912297"/>
            <a:ext cx="2458094" cy="1557015"/>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File:Passer domesticus in Iran.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flipH="1">
            <a:off x="2525306" y="4893099"/>
            <a:ext cx="2360751" cy="1575801"/>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File:Emberiza sulphurata.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95351" y="4899561"/>
            <a:ext cx="2092452" cy="156933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le:Western Tanager piranga ludoviciana; body visible, male.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69892" y="93186"/>
            <a:ext cx="2269668" cy="1512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3963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 name="Picture 716"/>
          <p:cNvPicPr>
            <a:picLocks noChangeAspect="1"/>
          </p:cNvPicPr>
          <p:nvPr/>
        </p:nvPicPr>
        <p:blipFill rotWithShape="1">
          <a:blip r:embed="rId3"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73314" y="1325501"/>
            <a:ext cx="7717971" cy="4888992"/>
          </a:xfrm>
          <a:prstGeom prst="rect">
            <a:avLst/>
          </a:prstGeom>
        </p:spPr>
      </p:pic>
      <p:sp>
        <p:nvSpPr>
          <p:cNvPr id="707" name="Right Arrow 706"/>
          <p:cNvSpPr/>
          <p:nvPr/>
        </p:nvSpPr>
        <p:spPr>
          <a:xfrm>
            <a:off x="156985" y="647141"/>
            <a:ext cx="7820708" cy="275250"/>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0" name="Straight Arrow Connector 709"/>
          <p:cNvCxnSpPr/>
          <p:nvPr/>
        </p:nvCxnSpPr>
        <p:spPr>
          <a:xfrm>
            <a:off x="7193551" y="1159095"/>
            <a:ext cx="535321" cy="208790"/>
          </a:xfrm>
          <a:prstGeom prst="straightConnector1">
            <a:avLst/>
          </a:prstGeom>
          <a:ln w="57150" cmpd="sng">
            <a:solidFill>
              <a:srgbClr val="C00000"/>
            </a:solidFill>
            <a:tailEnd type="arrow"/>
          </a:ln>
        </p:spPr>
        <p:style>
          <a:lnRef idx="2">
            <a:schemeClr val="accent1"/>
          </a:lnRef>
          <a:fillRef idx="0">
            <a:schemeClr val="accent1"/>
          </a:fillRef>
          <a:effectRef idx="1">
            <a:schemeClr val="accent1"/>
          </a:effectRef>
          <a:fontRef idx="minor">
            <a:schemeClr val="tx1"/>
          </a:fontRef>
        </p:style>
      </p:cxnSp>
      <p:sp>
        <p:nvSpPr>
          <p:cNvPr id="712" name="TextBox 711"/>
          <p:cNvSpPr txBox="1"/>
          <p:nvPr/>
        </p:nvSpPr>
        <p:spPr>
          <a:xfrm>
            <a:off x="209753" y="1030086"/>
            <a:ext cx="2488784" cy="738664"/>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We are dealing with more than 100 million years on this time scale.</a:t>
            </a:r>
          </a:p>
        </p:txBody>
      </p:sp>
      <p:sp>
        <p:nvSpPr>
          <p:cNvPr id="714" name="TextBox 713"/>
          <p:cNvSpPr txBox="1"/>
          <p:nvPr/>
        </p:nvSpPr>
        <p:spPr>
          <a:xfrm>
            <a:off x="4970352" y="908127"/>
            <a:ext cx="2313671" cy="369332"/>
          </a:xfrm>
          <a:prstGeom prst="rect">
            <a:avLst/>
          </a:prstGeom>
          <a:noFill/>
        </p:spPr>
        <p:txBody>
          <a:bodyPr wrap="square" rtlCol="0">
            <a:spAutoFit/>
          </a:bodyPr>
          <a:lstStyle/>
          <a:p>
            <a:r>
              <a:rPr lang="en-US" b="1" dirty="0">
                <a:solidFill>
                  <a:srgbClr val="C00000"/>
                </a:solidFill>
                <a:latin typeface="Arial" panose="020B0604020202020204" pitchFamily="34" charset="0"/>
                <a:cs typeface="Arial" panose="020B0604020202020204" pitchFamily="34" charset="0"/>
              </a:rPr>
              <a:t>Galapagos Finches</a:t>
            </a:r>
          </a:p>
        </p:txBody>
      </p:sp>
      <p:cxnSp>
        <p:nvCxnSpPr>
          <p:cNvPr id="10" name="Straight Connector 9"/>
          <p:cNvCxnSpPr/>
          <p:nvPr/>
        </p:nvCxnSpPr>
        <p:spPr>
          <a:xfrm>
            <a:off x="7728872" y="575275"/>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989783" y="112110"/>
            <a:ext cx="1478178" cy="523220"/>
          </a:xfrm>
          <a:prstGeom prst="rect">
            <a:avLst/>
          </a:prstGeom>
          <a:noFill/>
        </p:spPr>
        <p:txBody>
          <a:bodyPr wrap="square" rtlCol="0">
            <a:spAutoFit/>
          </a:bodyPr>
          <a:lstStyle/>
          <a:p>
            <a:pPr algn="ctr"/>
            <a:r>
              <a:rPr lang="en-US" sz="1400" b="1" dirty="0">
                <a:solidFill>
                  <a:schemeClr val="accent1"/>
                </a:solidFill>
                <a:latin typeface="Arial" panose="020B0604020202020204" pitchFamily="34" charset="0"/>
                <a:cs typeface="Arial" panose="020B0604020202020204" pitchFamily="34" charset="0"/>
              </a:rPr>
              <a:t>2.3 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sp>
        <p:nvSpPr>
          <p:cNvPr id="12" name="TextBox 11"/>
          <p:cNvSpPr txBox="1"/>
          <p:nvPr/>
        </p:nvSpPr>
        <p:spPr>
          <a:xfrm>
            <a:off x="6278879" y="1317268"/>
            <a:ext cx="1589667" cy="33855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Songbirds</a:t>
            </a:r>
          </a:p>
        </p:txBody>
      </p:sp>
      <p:sp>
        <p:nvSpPr>
          <p:cNvPr id="13" name="TextBox 12"/>
          <p:cNvSpPr txBox="1"/>
          <p:nvPr/>
        </p:nvSpPr>
        <p:spPr>
          <a:xfrm>
            <a:off x="6379707" y="2862943"/>
            <a:ext cx="1031801" cy="33855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Parrots</a:t>
            </a:r>
          </a:p>
        </p:txBody>
      </p:sp>
      <p:sp>
        <p:nvSpPr>
          <p:cNvPr id="14" name="TextBox 13"/>
          <p:cNvSpPr txBox="1"/>
          <p:nvPr/>
        </p:nvSpPr>
        <p:spPr>
          <a:xfrm>
            <a:off x="5993395" y="4113324"/>
            <a:ext cx="1062576" cy="33855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Falcons</a:t>
            </a:r>
          </a:p>
        </p:txBody>
      </p:sp>
      <p:sp>
        <p:nvSpPr>
          <p:cNvPr id="15" name="TextBox 14"/>
          <p:cNvSpPr txBox="1"/>
          <p:nvPr/>
        </p:nvSpPr>
        <p:spPr>
          <a:xfrm>
            <a:off x="7055971" y="6125806"/>
            <a:ext cx="1101186" cy="338554"/>
          </a:xfrm>
          <a:prstGeom prst="rect">
            <a:avLst/>
          </a:prstGeom>
          <a:noFill/>
        </p:spPr>
        <p:txBody>
          <a:bodyPr wrap="square" rtlCol="0">
            <a:spAutoFit/>
          </a:bodyPr>
          <a:lstStyle/>
          <a:p>
            <a:r>
              <a:rPr lang="en-US" sz="1600" b="1" dirty="0" err="1">
                <a:latin typeface="Arial" panose="020B0604020202020204" pitchFamily="34" charset="0"/>
                <a:cs typeface="Arial" panose="020B0604020202020204" pitchFamily="34" charset="0"/>
              </a:rPr>
              <a:t>Seriemas</a:t>
            </a:r>
            <a:endParaRPr lang="en-US" sz="1600" b="1" dirty="0">
              <a:latin typeface="Arial" panose="020B0604020202020204" pitchFamily="34" charset="0"/>
              <a:cs typeface="Arial" panose="020B0604020202020204" pitchFamily="34" charset="0"/>
            </a:endParaRPr>
          </a:p>
        </p:txBody>
      </p:sp>
      <p:pic>
        <p:nvPicPr>
          <p:cNvPr id="1028" name="Picture 4" descr="Seriema (Cariama cristata) white background.jpg"/>
          <p:cNvPicPr>
            <a:picLocks noChangeAspect="1" noChangeArrowheads="1"/>
          </p:cNvPicPr>
          <p:nvPr/>
        </p:nvPicPr>
        <p:blipFill>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91285" y="5236253"/>
            <a:ext cx="1040300" cy="105883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ile:Male Peregrine Falcon (7172188034) white background.jpg"/>
          <p:cNvPicPr>
            <a:picLocks noChangeAspect="1" noChangeArrowheads="1"/>
          </p:cNvPicPr>
          <p:nvPr/>
        </p:nvPicPr>
        <p:blipFill>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82503" y="4291138"/>
            <a:ext cx="1049082" cy="79740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ile:Cockatiel Parakeet (Nymphicus hollandicus)9 white background.jpg"/>
          <p:cNvPicPr>
            <a:picLocks noChangeAspect="1" noChangeArrowheads="1"/>
          </p:cNvPicPr>
          <p:nvPr/>
        </p:nvPicPr>
        <p:blipFill>
          <a:blip r:embed="rId6"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28872" y="3159338"/>
            <a:ext cx="1098459" cy="80353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ile:Carrion crow 20090612 white background.png"/>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7971480" y="2238039"/>
            <a:ext cx="1003269" cy="7236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A close up of a bird&#10;&#10;Description automatically generated">
            <a:extLst>
              <a:ext uri="{FF2B5EF4-FFF2-40B4-BE49-F238E27FC236}">
                <a16:creationId xmlns:a16="http://schemas.microsoft.com/office/drawing/2014/main" id="{77E2F43A-13E7-4969-BB19-71C1069F1233}"/>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8010032" y="889119"/>
            <a:ext cx="802806" cy="760060"/>
          </a:xfrm>
          <a:prstGeom prst="rect">
            <a:avLst/>
          </a:prstGeom>
          <a:ln w="228600" cap="sq" cmpd="thickThin">
            <a:noFill/>
            <a:miter lim="800000"/>
          </a:ln>
        </p:spPr>
      </p:pic>
      <p:sp>
        <p:nvSpPr>
          <p:cNvPr id="21" name="TextBox 20"/>
          <p:cNvSpPr txBox="1"/>
          <p:nvPr/>
        </p:nvSpPr>
        <p:spPr>
          <a:xfrm>
            <a:off x="434580" y="2709054"/>
            <a:ext cx="1965720" cy="1461939"/>
          </a:xfrm>
          <a:prstGeom prst="rect">
            <a:avLst/>
          </a:prstGeom>
          <a:noFill/>
        </p:spPr>
        <p:txBody>
          <a:bodyPr wrap="square" rtlCol="0">
            <a:spAutoFit/>
          </a:bodyPr>
          <a:lstStyle/>
          <a:p>
            <a:pPr>
              <a:spcAft>
                <a:spcPts val="600"/>
              </a:spcAft>
            </a:pPr>
            <a:r>
              <a:rPr lang="en-US" sz="1400" b="1" dirty="0">
                <a:latin typeface="Arial" panose="020B0604020202020204" pitchFamily="34" charset="0"/>
                <a:cs typeface="Arial" panose="020B0604020202020204" pitchFamily="34" charset="0"/>
              </a:rPr>
              <a:t>Songbirds are part of this larger group called “The </a:t>
            </a:r>
            <a:r>
              <a:rPr lang="en-US" sz="1400" b="1" dirty="0" err="1">
                <a:latin typeface="Arial" panose="020B0604020202020204" pitchFamily="34" charset="0"/>
                <a:cs typeface="Arial" panose="020B0604020202020204" pitchFamily="34" charset="0"/>
              </a:rPr>
              <a:t>Australaves</a:t>
            </a:r>
            <a:r>
              <a:rPr lang="en-US" sz="1400" b="1" dirty="0">
                <a:latin typeface="Arial" panose="020B0604020202020204" pitchFamily="34" charset="0"/>
                <a:cs typeface="Arial" panose="020B0604020202020204" pitchFamily="34" charset="0"/>
              </a:rPr>
              <a:t>”</a:t>
            </a:r>
          </a:p>
          <a:p>
            <a:r>
              <a:rPr lang="en-US" sz="1400" b="1" dirty="0">
                <a:latin typeface="Arial" panose="020B0604020202020204" pitchFamily="34" charset="0"/>
                <a:cs typeface="Arial" panose="020B0604020202020204" pitchFamily="34" charset="0"/>
              </a:rPr>
              <a:t>(there’s no other name for this group)</a:t>
            </a:r>
          </a:p>
        </p:txBody>
      </p:sp>
      <p:sp>
        <p:nvSpPr>
          <p:cNvPr id="19" name="Rectangle 18"/>
          <p:cNvSpPr/>
          <p:nvPr/>
        </p:nvSpPr>
        <p:spPr>
          <a:xfrm>
            <a:off x="2759771" y="290748"/>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spTree>
    <p:extLst>
      <p:ext uri="{BB962C8B-B14F-4D97-AF65-F5344CB8AC3E}">
        <p14:creationId xmlns:p14="http://schemas.microsoft.com/office/powerpoint/2010/main" val="3536666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 name="Right Arrow 706"/>
          <p:cNvSpPr/>
          <p:nvPr/>
        </p:nvSpPr>
        <p:spPr>
          <a:xfrm>
            <a:off x="111845" y="727000"/>
            <a:ext cx="7820708" cy="275250"/>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0" name="Straight Arrow Connector 709"/>
          <p:cNvCxnSpPr/>
          <p:nvPr/>
        </p:nvCxnSpPr>
        <p:spPr>
          <a:xfrm>
            <a:off x="6634467" y="1158711"/>
            <a:ext cx="535321" cy="208790"/>
          </a:xfrm>
          <a:prstGeom prst="straightConnector1">
            <a:avLst/>
          </a:prstGeom>
          <a:ln w="28575" cmpd="sng">
            <a:solidFill>
              <a:srgbClr val="C00000"/>
            </a:solidFill>
            <a:tailEnd type="arrow"/>
          </a:ln>
        </p:spPr>
        <p:style>
          <a:lnRef idx="2">
            <a:schemeClr val="accent1"/>
          </a:lnRef>
          <a:fillRef idx="0">
            <a:schemeClr val="accent1"/>
          </a:fillRef>
          <a:effectRef idx="1">
            <a:schemeClr val="accent1"/>
          </a:effectRef>
          <a:fontRef idx="minor">
            <a:schemeClr val="tx1"/>
          </a:fontRef>
        </p:style>
      </p:cxnSp>
      <p:sp>
        <p:nvSpPr>
          <p:cNvPr id="714" name="TextBox 713"/>
          <p:cNvSpPr txBox="1"/>
          <p:nvPr/>
        </p:nvSpPr>
        <p:spPr>
          <a:xfrm>
            <a:off x="7358172" y="925925"/>
            <a:ext cx="1828103" cy="307777"/>
          </a:xfrm>
          <a:prstGeom prst="rect">
            <a:avLst/>
          </a:prstGeom>
          <a:noFill/>
        </p:spPr>
        <p:txBody>
          <a:bodyPr wrap="square" rtlCol="0">
            <a:spAutoFit/>
          </a:bodyPr>
          <a:lstStyle/>
          <a:p>
            <a:r>
              <a:rPr lang="en-US" sz="1400" dirty="0">
                <a:solidFill>
                  <a:srgbClr val="C00000"/>
                </a:solidFill>
                <a:latin typeface="Arial" panose="020B0604020202020204" pitchFamily="34" charset="0"/>
                <a:cs typeface="Arial" panose="020B0604020202020204" pitchFamily="34" charset="0"/>
              </a:rPr>
              <a:t>Galapagos Finches</a:t>
            </a:r>
          </a:p>
        </p:txBody>
      </p:sp>
      <p:cxnSp>
        <p:nvCxnSpPr>
          <p:cNvPr id="10" name="Straight Connector 9"/>
          <p:cNvCxnSpPr/>
          <p:nvPr/>
        </p:nvCxnSpPr>
        <p:spPr>
          <a:xfrm>
            <a:off x="4711954" y="777453"/>
            <a:ext cx="0" cy="46373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930287" y="1249686"/>
            <a:ext cx="1639361" cy="738664"/>
          </a:xfrm>
          <a:prstGeom prst="rect">
            <a:avLst/>
          </a:prstGeom>
          <a:noFill/>
        </p:spPr>
        <p:txBody>
          <a:bodyPr wrap="square" rtlCol="0">
            <a:spAutoFit/>
          </a:bodyPr>
          <a:lstStyle/>
          <a:p>
            <a:pPr algn="ctr"/>
            <a:r>
              <a:rPr lang="en-US" sz="1400" b="1" dirty="0" smtClean="0">
                <a:solidFill>
                  <a:schemeClr val="accent1"/>
                </a:solidFill>
                <a:latin typeface="Arial" panose="020B0604020202020204" pitchFamily="34" charset="0"/>
                <a:cs typeface="Arial" panose="020B0604020202020204" pitchFamily="34" charset="0"/>
              </a:rPr>
              <a:t>Birds Originated 165 </a:t>
            </a:r>
            <a:r>
              <a:rPr lang="en-US" sz="1400" b="1" dirty="0">
                <a:solidFill>
                  <a:schemeClr val="accent1"/>
                </a:solidFill>
                <a:latin typeface="Arial" panose="020B0604020202020204" pitchFamily="34" charset="0"/>
                <a:cs typeface="Arial" panose="020B0604020202020204" pitchFamily="34" charset="0"/>
              </a:rPr>
              <a:t>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sp>
        <p:nvSpPr>
          <p:cNvPr id="21" name="TextBox 20"/>
          <p:cNvSpPr txBox="1"/>
          <p:nvPr/>
        </p:nvSpPr>
        <p:spPr>
          <a:xfrm>
            <a:off x="1247627" y="1146210"/>
            <a:ext cx="2774572"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The “Aves” or “Birds”</a:t>
            </a:r>
          </a:p>
        </p:txBody>
      </p:sp>
      <p:pic>
        <p:nvPicPr>
          <p:cNvPr id="2" name="Picture 1"/>
          <p:cNvPicPr>
            <a:picLocks noChangeAspect="1"/>
          </p:cNvPicPr>
          <p:nvPr/>
        </p:nvPicPr>
        <p:blipFill rotWithShape="1">
          <a:blip r:embed="rId3"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701539" y="1299992"/>
            <a:ext cx="4122421" cy="5580541"/>
          </a:xfrm>
          <a:prstGeom prst="rect">
            <a:avLst/>
          </a:prstGeom>
        </p:spPr>
      </p:pic>
      <p:pic>
        <p:nvPicPr>
          <p:cNvPr id="22" name="Google Shape;944;p59"/>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503515" y="2857704"/>
            <a:ext cx="1319884" cy="1566190"/>
          </a:xfrm>
          <a:prstGeom prst="rect">
            <a:avLst/>
          </a:prstGeom>
          <a:noFill/>
          <a:ln w="76200">
            <a:solidFill>
              <a:srgbClr val="3F48CC"/>
            </a:solidFill>
          </a:ln>
        </p:spPr>
      </p:pic>
      <p:pic>
        <p:nvPicPr>
          <p:cNvPr id="23" name="Google Shape;945;p59"/>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2030199" y="3952423"/>
            <a:ext cx="1564388" cy="1323527"/>
          </a:xfrm>
          <a:prstGeom prst="rect">
            <a:avLst/>
          </a:prstGeom>
          <a:noFill/>
          <a:ln w="76200">
            <a:solidFill>
              <a:srgbClr val="FFAEC8"/>
            </a:solidFill>
          </a:ln>
        </p:spPr>
      </p:pic>
      <p:pic>
        <p:nvPicPr>
          <p:cNvPr id="24" name="Google Shape;948;p59"/>
          <p:cNvPicPr preferRelativeResize="0"/>
          <p:nvPr/>
        </p:nvPicPr>
        <p:blipFill rotWithShape="1">
          <a:blip r:embed="rId6" cstate="screen">
            <a:alphaModFix/>
            <a:extLst>
              <a:ext uri="{28A0092B-C50C-407E-A947-70E740481C1C}">
                <a14:useLocalDpi xmlns:a14="http://schemas.microsoft.com/office/drawing/2010/main" val="0"/>
              </a:ext>
            </a:extLst>
          </a:blip>
          <a:srcRect/>
          <a:stretch/>
        </p:blipFill>
        <p:spPr>
          <a:xfrm>
            <a:off x="847096" y="4542118"/>
            <a:ext cx="1182522" cy="1542142"/>
          </a:xfrm>
          <a:prstGeom prst="rect">
            <a:avLst/>
          </a:prstGeom>
          <a:noFill/>
          <a:ln w="76200">
            <a:solidFill>
              <a:srgbClr val="EC1C24"/>
            </a:solidFill>
          </a:ln>
        </p:spPr>
      </p:pic>
      <p:pic>
        <p:nvPicPr>
          <p:cNvPr id="25" name="Google Shape;949;p59"/>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3871586" y="3680232"/>
            <a:ext cx="1305256" cy="1503021"/>
          </a:xfrm>
          <a:prstGeom prst="rect">
            <a:avLst/>
          </a:prstGeom>
          <a:noFill/>
          <a:ln w="76200">
            <a:solidFill>
              <a:srgbClr val="FFF200"/>
            </a:solidFill>
          </a:ln>
        </p:spPr>
      </p:pic>
      <p:pic>
        <p:nvPicPr>
          <p:cNvPr id="26" name="Google Shape;952;p59"/>
          <p:cNvPicPr preferRelativeResize="0"/>
          <p:nvPr/>
        </p:nvPicPr>
        <p:blipFill rotWithShape="1">
          <a:blip r:embed="rId8" cstate="hqprint">
            <a:alphaModFix/>
            <a:extLst>
              <a:ext uri="{28A0092B-C50C-407E-A947-70E740481C1C}">
                <a14:useLocalDpi xmlns:a14="http://schemas.microsoft.com/office/drawing/2010/main" val="0"/>
              </a:ext>
            </a:extLst>
          </a:blip>
          <a:srcRect/>
          <a:stretch/>
        </p:blipFill>
        <p:spPr>
          <a:xfrm>
            <a:off x="2708958" y="4913690"/>
            <a:ext cx="1592580" cy="1501140"/>
          </a:xfrm>
          <a:prstGeom prst="rect">
            <a:avLst/>
          </a:prstGeom>
          <a:noFill/>
          <a:ln w="76200">
            <a:solidFill>
              <a:srgbClr val="8C8C8C"/>
            </a:solidFill>
          </a:ln>
        </p:spPr>
      </p:pic>
      <p:pic>
        <p:nvPicPr>
          <p:cNvPr id="1026" name="Picture 2" descr="File:AnnasHummingbirdPaloAltoNorvig.jpg"/>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1617255" y="2170520"/>
            <a:ext cx="819785" cy="1026871"/>
          </a:xfrm>
          <a:prstGeom prst="rect">
            <a:avLst/>
          </a:prstGeom>
          <a:noFill/>
          <a:ln w="76200">
            <a:solidFill>
              <a:srgbClr val="B83DBA"/>
            </a:solidFill>
          </a:ln>
          <a:extLst>
            <a:ext uri="{909E8E84-426E-40DD-AFC4-6F175D3DCCD1}">
              <a14:hiddenFill xmlns:a14="http://schemas.microsoft.com/office/drawing/2010/main">
                <a:solidFill>
                  <a:srgbClr val="FFFFFF"/>
                </a:solidFill>
              </a14:hiddenFill>
            </a:ext>
          </a:extLst>
        </p:spPr>
      </p:pic>
      <p:pic>
        <p:nvPicPr>
          <p:cNvPr id="3" name="Picture 4" descr="File:Great Horned Owl (49957570707).jpg"/>
          <p:cNvPicPr>
            <a:picLocks noChangeAspect="1" noChangeArrowheads="1"/>
          </p:cNvPicPr>
          <p:nvPr/>
        </p:nvPicPr>
        <p:blipFill rotWithShape="1">
          <a:blip r:embed="rId10" cstate="hqprint">
            <a:extLst>
              <a:ext uri="{28A0092B-C50C-407E-A947-70E740481C1C}">
                <a14:useLocalDpi xmlns:a14="http://schemas.microsoft.com/office/drawing/2010/main" val="0"/>
              </a:ext>
            </a:extLst>
          </a:blip>
          <a:srcRect/>
          <a:stretch/>
        </p:blipFill>
        <p:spPr bwMode="auto">
          <a:xfrm>
            <a:off x="2345024" y="1731742"/>
            <a:ext cx="1536977" cy="2240281"/>
          </a:xfrm>
          <a:prstGeom prst="rect">
            <a:avLst/>
          </a:prstGeom>
          <a:noFill/>
          <a:ln w="76200">
            <a:solidFill>
              <a:srgbClr val="B97A56"/>
            </a:solidFill>
          </a:ln>
          <a:extLst>
            <a:ext uri="{909E8E84-426E-40DD-AFC4-6F175D3DCCD1}">
              <a14:hiddenFill xmlns:a14="http://schemas.microsoft.com/office/drawing/2010/main">
                <a:solidFill>
                  <a:srgbClr val="FFFFFF"/>
                </a:solidFill>
              </a14:hiddenFill>
            </a:ext>
          </a:extLst>
        </p:spPr>
      </p:pic>
      <p:pic>
        <p:nvPicPr>
          <p:cNvPr id="4" name="Picture 6" descr="File:Geospiza fortis.jpg"/>
          <p:cNvPicPr>
            <a:picLocks noChangeAspect="1" noChangeArrowheads="1"/>
          </p:cNvPicPr>
          <p:nvPr/>
        </p:nvPicPr>
        <p:blipFill rotWithShape="1">
          <a:blip r:embed="rId11" cstate="hqprint">
            <a:extLst>
              <a:ext uri="{28A0092B-C50C-407E-A947-70E740481C1C}">
                <a14:useLocalDpi xmlns:a14="http://schemas.microsoft.com/office/drawing/2010/main" val="0"/>
              </a:ext>
            </a:extLst>
          </a:blip>
          <a:srcRect/>
          <a:stretch/>
        </p:blipFill>
        <p:spPr bwMode="auto">
          <a:xfrm flipH="1">
            <a:off x="3844624" y="2398061"/>
            <a:ext cx="1034490" cy="1107728"/>
          </a:xfrm>
          <a:prstGeom prst="rect">
            <a:avLst/>
          </a:prstGeom>
          <a:noFill/>
          <a:ln w="76200">
            <a:solidFill>
              <a:srgbClr val="0ED145"/>
            </a:solidFill>
          </a:ln>
          <a:extLst>
            <a:ext uri="{909E8E84-426E-40DD-AFC4-6F175D3DCCD1}">
              <a14:hiddenFill xmlns:a14="http://schemas.microsoft.com/office/drawing/2010/main">
                <a:solidFill>
                  <a:srgbClr val="FFFFFF"/>
                </a:solidFill>
              </a14:hiddenFill>
            </a:ext>
          </a:extLst>
        </p:spPr>
      </p:pic>
      <p:sp>
        <p:nvSpPr>
          <p:cNvPr id="29" name="Google Shape;943;p59"/>
          <p:cNvSpPr txBox="1">
            <a:spLocks/>
          </p:cNvSpPr>
          <p:nvPr/>
        </p:nvSpPr>
        <p:spPr>
          <a:xfrm>
            <a:off x="-86661" y="286287"/>
            <a:ext cx="8867097" cy="342419"/>
          </a:xfrm>
          <a:prstGeom prst="rect">
            <a:avLst/>
          </a:prstGeom>
          <a:noFill/>
          <a:ln>
            <a:noFill/>
          </a:ln>
        </p:spPr>
        <p:txBody>
          <a:bodyPr spcFirstLastPara="1" vert="horz" wrap="square" lIns="68550" tIns="34275" rIns="68550" bIns="34275" rtlCol="0" anchor="ctr" anchorCtr="0">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buClr>
                <a:schemeClr val="dk1"/>
              </a:buClr>
              <a:buSzPts val="4400"/>
              <a:buFont typeface="Calibri"/>
              <a:buNone/>
            </a:pPr>
            <a:r>
              <a:rPr lang="en-US" sz="1800" dirty="0">
                <a:latin typeface="Arial"/>
                <a:ea typeface="Arial"/>
                <a:cs typeface="Arial"/>
                <a:sym typeface="Arial"/>
              </a:rPr>
              <a:t>Are there other groups of birds? YES! </a:t>
            </a:r>
            <a:endParaRPr lang="en-US" sz="1800" dirty="0" smtClean="0">
              <a:latin typeface="Arial"/>
              <a:ea typeface="Arial"/>
              <a:cs typeface="Arial"/>
              <a:sym typeface="Arial"/>
            </a:endParaRPr>
          </a:p>
          <a:p>
            <a:pPr>
              <a:spcBef>
                <a:spcPts val="0"/>
              </a:spcBef>
              <a:buClr>
                <a:schemeClr val="dk1"/>
              </a:buClr>
              <a:buSzPts val="4400"/>
              <a:buFont typeface="Calibri"/>
              <a:buNone/>
            </a:pPr>
            <a:r>
              <a:rPr lang="en-US" sz="1800" dirty="0" smtClean="0">
                <a:latin typeface="Arial"/>
                <a:ea typeface="Arial"/>
                <a:cs typeface="Arial"/>
                <a:sym typeface="Arial"/>
              </a:rPr>
              <a:t>There </a:t>
            </a:r>
            <a:r>
              <a:rPr lang="en-US" sz="1800" dirty="0">
                <a:latin typeface="Arial"/>
                <a:ea typeface="Arial"/>
                <a:cs typeface="Arial"/>
                <a:sym typeface="Arial"/>
              </a:rPr>
              <a:t>are approximately 10,000 different species of birds alive on Earth today.</a:t>
            </a:r>
          </a:p>
        </p:txBody>
      </p:sp>
      <p:sp>
        <p:nvSpPr>
          <p:cNvPr id="5" name="TextBox 4"/>
          <p:cNvSpPr txBox="1"/>
          <p:nvPr/>
        </p:nvSpPr>
        <p:spPr>
          <a:xfrm>
            <a:off x="971203" y="6472570"/>
            <a:ext cx="4205639" cy="307777"/>
          </a:xfrm>
          <a:prstGeom prst="rect">
            <a:avLst/>
          </a:prstGeom>
          <a:noFill/>
        </p:spPr>
        <p:txBody>
          <a:bodyPr wrap="square" rtlCol="0">
            <a:spAutoFit/>
          </a:bodyPr>
          <a:lstStyle/>
          <a:p>
            <a:r>
              <a:rPr lang="en-US" sz="1400" dirty="0">
                <a:solidFill>
                  <a:schemeClr val="dk1"/>
                </a:solidFill>
                <a:latin typeface="Arial" panose="020B0604020202020204" pitchFamily="34" charset="0"/>
                <a:cs typeface="Arial" panose="020B0604020202020204" pitchFamily="34" charset="0"/>
                <a:sym typeface="Calibri"/>
              </a:rPr>
              <a:t>Tree recreated from Braun and Kimball (2021). </a:t>
            </a:r>
            <a:endParaRPr lang="en-US" sz="1400" dirty="0">
              <a:latin typeface="Arial" panose="020B0604020202020204" pitchFamily="34" charset="0"/>
              <a:cs typeface="Arial" panose="020B0604020202020204" pitchFamily="34" charset="0"/>
            </a:endParaRPr>
          </a:p>
        </p:txBody>
      </p:sp>
      <p:sp>
        <p:nvSpPr>
          <p:cNvPr id="19" name="Oval 18">
            <a:extLst>
              <a:ext uri="{FF2B5EF4-FFF2-40B4-BE49-F238E27FC236}">
                <a16:creationId xmlns:a16="http://schemas.microsoft.com/office/drawing/2014/main" id="{1E5E5374-CB25-2536-C67F-1C4425B0BA80}"/>
              </a:ext>
            </a:extLst>
          </p:cNvPr>
          <p:cNvSpPr/>
          <p:nvPr/>
        </p:nvSpPr>
        <p:spPr>
          <a:xfrm>
            <a:off x="6902128" y="1263106"/>
            <a:ext cx="1478178" cy="70951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20" name="TextBox 19">
            <a:extLst>
              <a:ext uri="{FF2B5EF4-FFF2-40B4-BE49-F238E27FC236}">
                <a16:creationId xmlns:a16="http://schemas.microsoft.com/office/drawing/2014/main" id="{B2858843-6738-F41E-BB5C-C377E0EF85A2}"/>
              </a:ext>
            </a:extLst>
          </p:cNvPr>
          <p:cNvSpPr txBox="1"/>
          <p:nvPr/>
        </p:nvSpPr>
        <p:spPr>
          <a:xfrm>
            <a:off x="5483953" y="903131"/>
            <a:ext cx="1828103" cy="307777"/>
          </a:xfrm>
          <a:prstGeom prst="rect">
            <a:avLst/>
          </a:prstGeom>
          <a:noFill/>
        </p:spPr>
        <p:txBody>
          <a:bodyPr wrap="square" rtlCol="0">
            <a:spAutoFit/>
          </a:bodyPr>
          <a:lstStyle/>
          <a:p>
            <a:r>
              <a:rPr lang="en-US" sz="1400" b="1" dirty="0">
                <a:solidFill>
                  <a:srgbClr val="C00000"/>
                </a:solidFill>
                <a:latin typeface="Arial" panose="020B0604020202020204" pitchFamily="34" charset="0"/>
                <a:cs typeface="Arial" panose="020B0604020202020204" pitchFamily="34" charset="0"/>
              </a:rPr>
              <a:t>Previous slide</a:t>
            </a:r>
          </a:p>
        </p:txBody>
      </p:sp>
      <p:cxnSp>
        <p:nvCxnSpPr>
          <p:cNvPr id="27" name="Straight Arrow Connector 26">
            <a:extLst>
              <a:ext uri="{FF2B5EF4-FFF2-40B4-BE49-F238E27FC236}">
                <a16:creationId xmlns:a16="http://schemas.microsoft.com/office/drawing/2014/main" id="{1963DE0A-3C12-4876-2019-AFC44548DBFA}"/>
              </a:ext>
            </a:extLst>
          </p:cNvPr>
          <p:cNvCxnSpPr>
            <a:cxnSpLocks/>
          </p:cNvCxnSpPr>
          <p:nvPr/>
        </p:nvCxnSpPr>
        <p:spPr>
          <a:xfrm flipH="1">
            <a:off x="7470918" y="1210908"/>
            <a:ext cx="425455" cy="236534"/>
          </a:xfrm>
          <a:prstGeom prst="straightConnector1">
            <a:avLst/>
          </a:prstGeom>
          <a:ln w="28575" cmpd="sng">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82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1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4" grpId="0"/>
      <p:bldP spid="21" grpId="0"/>
      <p:bldP spid="19" grpId="0" animBg="1"/>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82"/>
        <p:cNvGrpSpPr/>
        <p:nvPr/>
      </p:nvGrpSpPr>
      <p:grpSpPr>
        <a:xfrm>
          <a:off x="0" y="0"/>
          <a:ext cx="0" cy="0"/>
          <a:chOff x="0" y="0"/>
          <a:chExt cx="0" cy="0"/>
        </a:xfrm>
      </p:grpSpPr>
      <p:sp>
        <p:nvSpPr>
          <p:cNvPr id="984" name="Google Shape;984;p138"/>
          <p:cNvSpPr txBox="1"/>
          <p:nvPr/>
        </p:nvSpPr>
        <p:spPr>
          <a:xfrm>
            <a:off x="299016" y="204640"/>
            <a:ext cx="8635122" cy="19389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400" b="0" i="0" u="none" strike="noStrike" cap="none" dirty="0">
                <a:solidFill>
                  <a:schemeClr val="tx1"/>
                </a:solidFill>
                <a:latin typeface="Arial"/>
                <a:ea typeface="Arial"/>
                <a:cs typeface="Arial"/>
                <a:sym typeface="Arial"/>
              </a:rPr>
              <a:t>Scientists often depict the history of groups of organism on branching tree diagrams</a:t>
            </a:r>
            <a:r>
              <a:rPr lang="en-US" sz="2400" dirty="0">
                <a:solidFill>
                  <a:schemeClr val="tx1"/>
                </a:solidFill>
              </a:rPr>
              <a:t> like the one shown here.</a:t>
            </a:r>
            <a:endParaRPr sz="2400" b="0" i="0" u="none" strike="noStrike" cap="none" dirty="0">
              <a:solidFill>
                <a:schemeClr val="tx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400" b="0" i="0" u="none" strike="noStrike" cap="none" dirty="0">
              <a:solidFill>
                <a:schemeClr val="tx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400" b="0" i="0" u="none" strike="noStrike" cap="none" dirty="0">
                <a:solidFill>
                  <a:schemeClr val="tx1"/>
                </a:solidFill>
                <a:latin typeface="Arial"/>
                <a:ea typeface="Arial"/>
                <a:cs typeface="Arial"/>
                <a:sym typeface="Arial"/>
              </a:rPr>
              <a:t>When you look at this one that shows the relationships between modern birds and dinosaurs, what do you notice? </a:t>
            </a:r>
            <a:endParaRPr sz="2400" b="0" i="0" u="none" strike="noStrike" cap="none" dirty="0">
              <a:solidFill>
                <a:schemeClr val="tx1"/>
              </a:solidFill>
              <a:latin typeface="Arial"/>
              <a:ea typeface="Arial"/>
              <a:cs typeface="Arial"/>
              <a:sym typeface="Arial"/>
            </a:endParaRPr>
          </a:p>
        </p:txBody>
      </p:sp>
      <p:pic>
        <p:nvPicPr>
          <p:cNvPr id="4" name="Picture 3">
            <a:extLst>
              <a:ext uri="{FF2B5EF4-FFF2-40B4-BE49-F238E27FC236}">
                <a16:creationId xmlns:a16="http://schemas.microsoft.com/office/drawing/2014/main" id="{B9D06891-A2E0-2840-BDD8-FEBAA00344FF}"/>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81069" y="2210842"/>
            <a:ext cx="8661027" cy="4279366"/>
          </a:xfrm>
          <a:prstGeom prst="rect">
            <a:avLst/>
          </a:prstGeom>
        </p:spPr>
      </p:pic>
      <p:sp>
        <p:nvSpPr>
          <p:cNvPr id="5" name="TextBox 4"/>
          <p:cNvSpPr txBox="1"/>
          <p:nvPr/>
        </p:nvSpPr>
        <p:spPr>
          <a:xfrm>
            <a:off x="1957179" y="5769040"/>
            <a:ext cx="1478178" cy="523220"/>
          </a:xfrm>
          <a:prstGeom prst="rect">
            <a:avLst/>
          </a:prstGeom>
          <a:noFill/>
        </p:spPr>
        <p:txBody>
          <a:bodyPr wrap="square" rtlCol="0">
            <a:spAutoFit/>
          </a:bodyPr>
          <a:lstStyle/>
          <a:p>
            <a:pPr algn="ctr"/>
            <a:r>
              <a:rPr lang="en-US" sz="1400" b="1" dirty="0">
                <a:solidFill>
                  <a:srgbClr val="4F81BD"/>
                </a:solidFill>
                <a:latin typeface="Arial" panose="020B0604020202020204" pitchFamily="34" charset="0"/>
                <a:cs typeface="Arial" panose="020B0604020202020204" pitchFamily="34" charset="0"/>
              </a:rPr>
              <a:t>165 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cxnSp>
        <p:nvCxnSpPr>
          <p:cNvPr id="6" name="Straight Arrow Connector 5"/>
          <p:cNvCxnSpPr/>
          <p:nvPr/>
        </p:nvCxnSpPr>
        <p:spPr>
          <a:xfrm flipV="1">
            <a:off x="3330211" y="5699760"/>
            <a:ext cx="525509" cy="226495"/>
          </a:xfrm>
          <a:prstGeom prst="straightConnector1">
            <a:avLst/>
          </a:prstGeom>
          <a:ln w="28575" cmpd="sng">
            <a:solidFill>
              <a:srgbClr val="4F81BD"/>
            </a:solidFill>
            <a:tailEnd type="arrow"/>
          </a:ln>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4244340" y="5623560"/>
            <a:ext cx="1424940" cy="668700"/>
          </a:xfrm>
          <a:prstGeom prst="ellipse">
            <a:avLst/>
          </a:prstGeom>
          <a:noFill/>
          <a:ln w="38100">
            <a:solidFill>
              <a:srgbClr val="4F81B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259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8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9D06891-A2E0-2840-BDD8-FEBAA00344FF}"/>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81069" y="2210842"/>
            <a:ext cx="8661027" cy="4279366"/>
          </a:xfrm>
          <a:prstGeom prst="rect">
            <a:avLst/>
          </a:prstGeom>
        </p:spPr>
      </p:pic>
      <p:sp>
        <p:nvSpPr>
          <p:cNvPr id="2" name="TextBox 1">
            <a:extLst>
              <a:ext uri="{FF2B5EF4-FFF2-40B4-BE49-F238E27FC236}">
                <a16:creationId xmlns:a16="http://schemas.microsoft.com/office/drawing/2014/main" id="{CBAB3218-69D9-0D55-41C6-68B6A62DCEE6}"/>
              </a:ext>
            </a:extLst>
          </p:cNvPr>
          <p:cNvSpPr txBox="1"/>
          <p:nvPr/>
        </p:nvSpPr>
        <p:spPr>
          <a:xfrm>
            <a:off x="242888" y="132977"/>
            <a:ext cx="8611401" cy="892552"/>
          </a:xfrm>
          <a:prstGeom prst="rect">
            <a:avLst/>
          </a:prstGeom>
          <a:noFill/>
        </p:spPr>
        <p:txBody>
          <a:bodyPr wrap="square" rtlCol="0">
            <a:spAutoFit/>
          </a:bodyPr>
          <a:lstStyle/>
          <a:p>
            <a:pPr>
              <a:spcAft>
                <a:spcPts val="1200"/>
              </a:spcAft>
            </a:pPr>
            <a:r>
              <a:rPr lang="en-US" sz="2400" dirty="0">
                <a:latin typeface="Arial" panose="020B0604020202020204" pitchFamily="34" charset="0"/>
                <a:cs typeface="Arial" panose="020B0604020202020204" pitchFamily="34" charset="0"/>
              </a:rPr>
              <a:t>We have ideas about birds being descended from dinosaurs.</a:t>
            </a:r>
            <a:endParaRPr lang="en-US" dirty="0"/>
          </a:p>
          <a:p>
            <a:r>
              <a:rPr lang="en-US" dirty="0"/>
              <a:t> </a:t>
            </a:r>
          </a:p>
        </p:txBody>
      </p:sp>
      <p:sp>
        <p:nvSpPr>
          <p:cNvPr id="5" name="Rectangle 4"/>
          <p:cNvSpPr/>
          <p:nvPr/>
        </p:nvSpPr>
        <p:spPr>
          <a:xfrm>
            <a:off x="4372823" y="2618893"/>
            <a:ext cx="2199992" cy="2860895"/>
          </a:xfrm>
          <a:prstGeom prst="rect">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4663740" y="3762950"/>
            <a:ext cx="1618157" cy="461665"/>
          </a:xfrm>
          <a:prstGeom prst="rect">
            <a:avLst/>
          </a:prstGeom>
          <a:noFill/>
        </p:spPr>
        <p:txBody>
          <a:bodyPr wrap="square" rtlCol="0">
            <a:spAutoFit/>
          </a:bodyPr>
          <a:lstStyle/>
          <a:p>
            <a:r>
              <a:rPr lang="en-US" sz="2400" dirty="0">
                <a:solidFill>
                  <a:srgbClr val="C00000"/>
                </a:solidFill>
                <a:latin typeface="Arial" panose="020B0604020202020204" pitchFamily="34" charset="0"/>
                <a:cs typeface="Arial" panose="020B0604020202020204" pitchFamily="34" charset="0"/>
              </a:rPr>
              <a:t>dinosaurs</a:t>
            </a:r>
          </a:p>
        </p:txBody>
      </p:sp>
      <p:sp>
        <p:nvSpPr>
          <p:cNvPr id="7" name="TextBox 6">
            <a:extLst>
              <a:ext uri="{FF2B5EF4-FFF2-40B4-BE49-F238E27FC236}">
                <a16:creationId xmlns:a16="http://schemas.microsoft.com/office/drawing/2014/main" id="{CBAB3218-69D9-0D55-41C6-68B6A62DCEE6}"/>
              </a:ext>
            </a:extLst>
          </p:cNvPr>
          <p:cNvSpPr txBox="1"/>
          <p:nvPr/>
        </p:nvSpPr>
        <p:spPr>
          <a:xfrm>
            <a:off x="2856549" y="808125"/>
            <a:ext cx="5548312" cy="830997"/>
          </a:xfrm>
          <a:prstGeom prst="rect">
            <a:avLst/>
          </a:prstGeom>
          <a:noFill/>
        </p:spPr>
        <p:txBody>
          <a:bodyPr wrap="square" rtlCol="0">
            <a:spAutoFit/>
          </a:bodyPr>
          <a:lstStyle/>
          <a:p>
            <a:pPr>
              <a:spcAft>
                <a:spcPts val="600"/>
              </a:spcAft>
            </a:pPr>
            <a:r>
              <a:rPr lang="en-US" sz="2400" dirty="0">
                <a:solidFill>
                  <a:srgbClr val="256800"/>
                </a:solidFill>
                <a:latin typeface="Arial" panose="020B0604020202020204" pitchFamily="34" charset="0"/>
                <a:cs typeface="Arial" panose="020B0604020202020204" pitchFamily="34" charset="0"/>
              </a:rPr>
              <a:t>Based on this chart, did birds actually descend from dinosaurs?</a:t>
            </a:r>
            <a:endParaRPr lang="en-US" dirty="0">
              <a:solidFill>
                <a:srgbClr val="256800"/>
              </a:solidFill>
            </a:endParaRPr>
          </a:p>
        </p:txBody>
      </p:sp>
      <p:pic>
        <p:nvPicPr>
          <p:cNvPr id="10" name="Picture 9"/>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672517" y="689080"/>
            <a:ext cx="914434" cy="929105"/>
          </a:xfrm>
          <a:prstGeom prst="rect">
            <a:avLst/>
          </a:prstGeom>
        </p:spPr>
      </p:pic>
      <p:sp>
        <p:nvSpPr>
          <p:cNvPr id="9" name="Oval 8">
            <a:extLst>
              <a:ext uri="{FF2B5EF4-FFF2-40B4-BE49-F238E27FC236}">
                <a16:creationId xmlns:a16="http://schemas.microsoft.com/office/drawing/2014/main" id="{6D4FFDC6-4155-23BF-674B-575F7CE2FC50}"/>
              </a:ext>
            </a:extLst>
          </p:cNvPr>
          <p:cNvSpPr/>
          <p:nvPr/>
        </p:nvSpPr>
        <p:spPr>
          <a:xfrm>
            <a:off x="4244340" y="5623560"/>
            <a:ext cx="1424940" cy="668700"/>
          </a:xfrm>
          <a:prstGeom prst="ellipse">
            <a:avLst/>
          </a:prstGeom>
          <a:noFill/>
          <a:ln w="38100">
            <a:solidFill>
              <a:srgbClr val="4F81B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670051D-7DD6-75D2-7616-F460790A8E49}"/>
              </a:ext>
            </a:extLst>
          </p:cNvPr>
          <p:cNvSpPr txBox="1"/>
          <p:nvPr/>
        </p:nvSpPr>
        <p:spPr>
          <a:xfrm>
            <a:off x="2232951" y="5981851"/>
            <a:ext cx="1478178" cy="523220"/>
          </a:xfrm>
          <a:prstGeom prst="rect">
            <a:avLst/>
          </a:prstGeom>
          <a:noFill/>
        </p:spPr>
        <p:txBody>
          <a:bodyPr wrap="square" rtlCol="0">
            <a:spAutoFit/>
          </a:bodyPr>
          <a:lstStyle/>
          <a:p>
            <a:pPr algn="ctr"/>
            <a:r>
              <a:rPr lang="en-US" sz="1400" b="1" dirty="0">
                <a:solidFill>
                  <a:srgbClr val="4F81BD"/>
                </a:solidFill>
                <a:latin typeface="Arial" panose="020B0604020202020204" pitchFamily="34" charset="0"/>
                <a:cs typeface="Arial" panose="020B0604020202020204" pitchFamily="34" charset="0"/>
              </a:rPr>
              <a:t>165 MILLION</a:t>
            </a:r>
          </a:p>
          <a:p>
            <a:pPr algn="ctr"/>
            <a:r>
              <a:rPr lang="en-US" sz="1400" b="1" dirty="0">
                <a:solidFill>
                  <a:schemeClr val="accent1"/>
                </a:solidFill>
                <a:latin typeface="Arial" panose="020B0604020202020204" pitchFamily="34" charset="0"/>
                <a:cs typeface="Arial" panose="020B0604020202020204" pitchFamily="34" charset="0"/>
              </a:rPr>
              <a:t>YEARS AGO</a:t>
            </a:r>
          </a:p>
        </p:txBody>
      </p:sp>
      <p:cxnSp>
        <p:nvCxnSpPr>
          <p:cNvPr id="12" name="Straight Arrow Connector 11">
            <a:extLst>
              <a:ext uri="{FF2B5EF4-FFF2-40B4-BE49-F238E27FC236}">
                <a16:creationId xmlns:a16="http://schemas.microsoft.com/office/drawing/2014/main" id="{D71F07E9-F311-CB24-F51B-D8D6013407CA}"/>
              </a:ext>
            </a:extLst>
          </p:cNvPr>
          <p:cNvCxnSpPr/>
          <p:nvPr/>
        </p:nvCxnSpPr>
        <p:spPr>
          <a:xfrm flipV="1">
            <a:off x="3330211" y="5699760"/>
            <a:ext cx="525509" cy="226495"/>
          </a:xfrm>
          <a:prstGeom prst="straightConnector1">
            <a:avLst/>
          </a:prstGeom>
          <a:ln w="28575" cmpd="sng">
            <a:solidFill>
              <a:srgbClr val="4F81BD"/>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96488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p:nvPr/>
        </p:nvSpPr>
        <p:spPr>
          <a:xfrm>
            <a:off x="475103" y="1635369"/>
            <a:ext cx="7641899" cy="416845"/>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latin typeface="+mn-lt"/>
              </a:rPr>
              <a:t>We use these symbols to communicate to students the following actions:</a:t>
            </a:r>
          </a:p>
        </p:txBody>
      </p:sp>
      <p:sp>
        <p:nvSpPr>
          <p:cNvPr id="2" name="Title 1"/>
          <p:cNvSpPr>
            <a:spLocks noGrp="1"/>
          </p:cNvSpPr>
          <p:nvPr>
            <p:ph type="title"/>
          </p:nvPr>
        </p:nvSpPr>
        <p:spPr/>
        <p:txBody>
          <a:bodyPr>
            <a:normAutofit fontScale="90000"/>
          </a:bodyPr>
          <a:lstStyle/>
          <a:p>
            <a:r>
              <a:rPr lang="en-US" dirty="0"/>
              <a:t>Symbols</a:t>
            </a:r>
          </a:p>
        </p:txBody>
      </p:sp>
      <p:grpSp>
        <p:nvGrpSpPr>
          <p:cNvPr id="16" name="Group 15"/>
          <p:cNvGrpSpPr/>
          <p:nvPr/>
        </p:nvGrpSpPr>
        <p:grpSpPr>
          <a:xfrm>
            <a:off x="6250336" y="2373747"/>
            <a:ext cx="2098044" cy="2131219"/>
            <a:chOff x="4762" y="0"/>
            <a:chExt cx="2983881" cy="3031067"/>
          </a:xfrm>
        </p:grpSpPr>
        <p:pic>
          <p:nvPicPr>
            <p:cNvPr id="33" name="pasted-image.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95" y="252641"/>
              <a:ext cx="1482213" cy="1482214"/>
            </a:xfrm>
            <a:prstGeom prst="rect">
              <a:avLst/>
            </a:prstGeom>
            <a:ln w="12700" cap="flat">
              <a:noFill/>
              <a:miter lim="400000"/>
            </a:ln>
            <a:effectLst/>
          </p:spPr>
        </p:pic>
        <p:sp>
          <p:nvSpPr>
            <p:cNvPr id="34" name="Shape 173"/>
            <p:cNvSpPr/>
            <p:nvPr/>
          </p:nvSpPr>
          <p:spPr>
            <a:xfrm>
              <a:off x="116120" y="1777406"/>
              <a:ext cx="2776843" cy="1089484"/>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square" lIns="35719" tIns="35719" rIns="35719" bIns="35719" numCol="1"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lgn="ctr"/>
              <a:r>
                <a:rPr sz="1969" dirty="0"/>
                <a:t>Work in research groups </a:t>
              </a:r>
            </a:p>
          </p:txBody>
        </p:sp>
        <p:sp>
          <p:nvSpPr>
            <p:cNvPr id="35" name="Shape 174"/>
            <p:cNvSpPr/>
            <p:nvPr/>
          </p:nvSpPr>
          <p:spPr>
            <a:xfrm>
              <a:off x="4762" y="0"/>
              <a:ext cx="2983881" cy="3031067"/>
            </a:xfrm>
            <a:prstGeom prst="rect">
              <a:avLst/>
            </a:prstGeom>
            <a:noFill/>
            <a:ln w="9525" cap="flat">
              <a:solidFill>
                <a:srgbClr val="583F34"/>
              </a:solidFill>
              <a:prstDash val="solid"/>
              <a:round/>
            </a:ln>
            <a:effectLst/>
          </p:spPr>
          <p:txBody>
            <a:bodyPr wrap="square" lIns="35719" tIns="35719" rIns="35719" bIns="35719" numCol="1"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endParaRPr sz="1266"/>
            </a:p>
          </p:txBody>
        </p:sp>
      </p:grpSp>
      <p:grpSp>
        <p:nvGrpSpPr>
          <p:cNvPr id="17" name="Group 16"/>
          <p:cNvGrpSpPr/>
          <p:nvPr/>
        </p:nvGrpSpPr>
        <p:grpSpPr>
          <a:xfrm>
            <a:off x="795621" y="2353034"/>
            <a:ext cx="1637607" cy="2131219"/>
            <a:chOff x="0" y="0"/>
            <a:chExt cx="2329041" cy="3031067"/>
          </a:xfrm>
        </p:grpSpPr>
        <p:sp>
          <p:nvSpPr>
            <p:cNvPr id="31" name="Shape 177"/>
            <p:cNvSpPr/>
            <p:nvPr/>
          </p:nvSpPr>
          <p:spPr>
            <a:xfrm>
              <a:off x="672593" y="2076288"/>
              <a:ext cx="982606" cy="619749"/>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none" lIns="35719" tIns="35719" rIns="35719" bIns="35719" numCol="1"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r>
                <a:rPr sz="1969"/>
                <a:t>Think</a:t>
              </a:r>
            </a:p>
          </p:txBody>
        </p:sp>
        <p:sp>
          <p:nvSpPr>
            <p:cNvPr id="32" name="Shape 178"/>
            <p:cNvSpPr/>
            <p:nvPr/>
          </p:nvSpPr>
          <p:spPr>
            <a:xfrm>
              <a:off x="0" y="0"/>
              <a:ext cx="2329041" cy="3031067"/>
            </a:xfrm>
            <a:prstGeom prst="rect">
              <a:avLst/>
            </a:prstGeom>
            <a:noFill/>
            <a:ln w="9525" cap="flat">
              <a:solidFill>
                <a:srgbClr val="583F34"/>
              </a:solidFill>
              <a:prstDash val="solid"/>
              <a:round/>
            </a:ln>
            <a:effectLst/>
          </p:spPr>
          <p:txBody>
            <a:bodyPr wrap="square" lIns="35719" tIns="35719" rIns="35719" bIns="35719" numCol="1"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endParaRPr sz="1266"/>
            </a:p>
          </p:txBody>
        </p:sp>
      </p:grpSp>
      <p:grpSp>
        <p:nvGrpSpPr>
          <p:cNvPr id="18" name="Group 17"/>
          <p:cNvGrpSpPr/>
          <p:nvPr/>
        </p:nvGrpSpPr>
        <p:grpSpPr>
          <a:xfrm>
            <a:off x="4504802" y="2353034"/>
            <a:ext cx="1513566" cy="2131219"/>
            <a:chOff x="0" y="0"/>
            <a:chExt cx="2152626" cy="3031067"/>
          </a:xfrm>
        </p:grpSpPr>
        <p:sp>
          <p:nvSpPr>
            <p:cNvPr id="29" name="Shape 181"/>
            <p:cNvSpPr/>
            <p:nvPr/>
          </p:nvSpPr>
          <p:spPr>
            <a:xfrm>
              <a:off x="133114" y="2076288"/>
              <a:ext cx="1897181" cy="619749"/>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none" lIns="35719" tIns="35719" rIns="35719" bIns="35719" numCol="1"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r>
                <a:rPr sz="1969"/>
                <a:t>Write down</a:t>
              </a:r>
            </a:p>
          </p:txBody>
        </p:sp>
        <p:sp>
          <p:nvSpPr>
            <p:cNvPr id="30" name="Shape 182"/>
            <p:cNvSpPr/>
            <p:nvPr/>
          </p:nvSpPr>
          <p:spPr>
            <a:xfrm>
              <a:off x="0" y="0"/>
              <a:ext cx="2152626" cy="3031067"/>
            </a:xfrm>
            <a:prstGeom prst="rect">
              <a:avLst/>
            </a:prstGeom>
            <a:noFill/>
            <a:ln w="9525" cap="flat">
              <a:solidFill>
                <a:srgbClr val="583F34"/>
              </a:solidFill>
              <a:prstDash val="solid"/>
              <a:round/>
            </a:ln>
            <a:effectLst/>
          </p:spPr>
          <p:txBody>
            <a:bodyPr wrap="square" lIns="35719" tIns="35719" rIns="35719" bIns="35719" numCol="1"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endParaRPr sz="1266"/>
            </a:p>
          </p:txBody>
        </p:sp>
      </p:grpSp>
      <p:grpSp>
        <p:nvGrpSpPr>
          <p:cNvPr id="19" name="Group 18"/>
          <p:cNvGrpSpPr/>
          <p:nvPr/>
        </p:nvGrpSpPr>
        <p:grpSpPr>
          <a:xfrm>
            <a:off x="2735172" y="2353034"/>
            <a:ext cx="1405666" cy="2131219"/>
            <a:chOff x="0" y="0"/>
            <a:chExt cx="1999167" cy="3031067"/>
          </a:xfrm>
        </p:grpSpPr>
        <p:sp>
          <p:nvSpPr>
            <p:cNvPr id="27" name="Shape 185"/>
            <p:cNvSpPr/>
            <p:nvPr/>
          </p:nvSpPr>
          <p:spPr>
            <a:xfrm>
              <a:off x="467982" y="2076288"/>
              <a:ext cx="1062399" cy="619749"/>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none" lIns="35719" tIns="35719" rIns="35719" bIns="35719" numCol="1"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r>
                <a:rPr sz="1969"/>
                <a:t>Share</a:t>
              </a:r>
            </a:p>
          </p:txBody>
        </p:sp>
        <p:sp>
          <p:nvSpPr>
            <p:cNvPr id="28" name="Shape 186"/>
            <p:cNvSpPr/>
            <p:nvPr/>
          </p:nvSpPr>
          <p:spPr>
            <a:xfrm>
              <a:off x="0" y="0"/>
              <a:ext cx="1999167" cy="3031067"/>
            </a:xfrm>
            <a:prstGeom prst="rect">
              <a:avLst/>
            </a:prstGeom>
            <a:noFill/>
            <a:ln w="9525" cap="flat">
              <a:solidFill>
                <a:srgbClr val="583F34"/>
              </a:solidFill>
              <a:prstDash val="solid"/>
              <a:round/>
            </a:ln>
            <a:effectLst/>
          </p:spPr>
          <p:txBody>
            <a:bodyPr wrap="square" lIns="35719" tIns="35719" rIns="35719" bIns="35719" numCol="1"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endParaRPr sz="1266"/>
            </a:p>
          </p:txBody>
        </p:sp>
      </p:gr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8703" y="2673747"/>
            <a:ext cx="941656" cy="949739"/>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7806" y="2610000"/>
            <a:ext cx="916676" cy="1170980"/>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0057" y="2610000"/>
            <a:ext cx="1075530" cy="1092785"/>
          </a:xfrm>
          <a:prstGeom prst="rect">
            <a:avLst/>
          </a:prstGeom>
        </p:spPr>
      </p:pic>
    </p:spTree>
    <p:extLst>
      <p:ext uri="{BB962C8B-B14F-4D97-AF65-F5344CB8AC3E}">
        <p14:creationId xmlns:p14="http://schemas.microsoft.com/office/powerpoint/2010/main" val="1419356026"/>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9D06891-A2E0-2840-BDD8-FEBAA00344FF}"/>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81069" y="2210842"/>
            <a:ext cx="8661027" cy="4279366"/>
          </a:xfrm>
          <a:prstGeom prst="rect">
            <a:avLst/>
          </a:prstGeom>
        </p:spPr>
      </p:pic>
      <p:sp>
        <p:nvSpPr>
          <p:cNvPr id="5" name="Rectangle 4"/>
          <p:cNvSpPr/>
          <p:nvPr/>
        </p:nvSpPr>
        <p:spPr>
          <a:xfrm>
            <a:off x="4372823" y="2618893"/>
            <a:ext cx="2199992" cy="2860895"/>
          </a:xfrm>
          <a:prstGeom prst="rect">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4663740" y="3762950"/>
            <a:ext cx="1618157" cy="461665"/>
          </a:xfrm>
          <a:prstGeom prst="rect">
            <a:avLst/>
          </a:prstGeom>
          <a:noFill/>
        </p:spPr>
        <p:txBody>
          <a:bodyPr wrap="square" rtlCol="0">
            <a:spAutoFit/>
          </a:bodyPr>
          <a:lstStyle/>
          <a:p>
            <a:pPr algn="ctr"/>
            <a:r>
              <a:rPr lang="en-US" sz="2400" dirty="0">
                <a:solidFill>
                  <a:srgbClr val="C00000"/>
                </a:solidFill>
                <a:latin typeface="Arial" panose="020B0604020202020204" pitchFamily="34" charset="0"/>
                <a:cs typeface="Arial" panose="020B0604020202020204" pitchFamily="34" charset="0"/>
              </a:rPr>
              <a:t>extinct</a:t>
            </a:r>
          </a:p>
        </p:txBody>
      </p:sp>
      <p:sp>
        <p:nvSpPr>
          <p:cNvPr id="10" name="TextBox 9">
            <a:extLst>
              <a:ext uri="{FF2B5EF4-FFF2-40B4-BE49-F238E27FC236}">
                <a16:creationId xmlns:a16="http://schemas.microsoft.com/office/drawing/2014/main" id="{CBAB3218-69D9-0D55-41C6-68B6A62DCEE6}"/>
              </a:ext>
            </a:extLst>
          </p:cNvPr>
          <p:cNvSpPr txBox="1"/>
          <p:nvPr/>
        </p:nvSpPr>
        <p:spPr>
          <a:xfrm>
            <a:off x="716281" y="254897"/>
            <a:ext cx="7304788" cy="1646605"/>
          </a:xfrm>
          <a:prstGeom prst="rect">
            <a:avLst/>
          </a:prstGeom>
          <a:noFill/>
        </p:spPr>
        <p:txBody>
          <a:bodyPr wrap="square" rtlCol="0">
            <a:spAutoFit/>
          </a:bodyPr>
          <a:lstStyle/>
          <a:p>
            <a:pPr>
              <a:spcAft>
                <a:spcPts val="600"/>
              </a:spcAft>
            </a:pPr>
            <a:r>
              <a:rPr lang="en-US" sz="2400" dirty="0">
                <a:latin typeface="Arial" panose="020B0604020202020204" pitchFamily="34" charset="0"/>
                <a:cs typeface="Arial" panose="020B0604020202020204" pitchFamily="34" charset="0"/>
              </a:rPr>
              <a:t>As we saw, birds went on to branch into many more species. But the group in the </a:t>
            </a:r>
            <a:r>
              <a:rPr lang="en-US" sz="2400" b="1" dirty="0">
                <a:latin typeface="Arial" panose="020B0604020202020204" pitchFamily="34" charset="0"/>
                <a:cs typeface="Arial" panose="020B0604020202020204" pitchFamily="34" charset="0"/>
              </a:rPr>
              <a:t>red box </a:t>
            </a:r>
            <a:r>
              <a:rPr lang="en-US" sz="2400" dirty="0">
                <a:latin typeface="Arial" panose="020B0604020202020204" pitchFamily="34" charset="0"/>
                <a:cs typeface="Arial" panose="020B0604020202020204" pitchFamily="34" charset="0"/>
              </a:rPr>
              <a:t>are all dead ends. There is no branching after this point…. </a:t>
            </a:r>
          </a:p>
          <a:p>
            <a:pPr>
              <a:spcAft>
                <a:spcPts val="600"/>
              </a:spcAft>
            </a:pPr>
            <a:r>
              <a:rPr lang="en-US" sz="2400" dirty="0">
                <a:latin typeface="Arial" panose="020B0604020202020204" pitchFamily="34" charset="0"/>
                <a:cs typeface="Arial" panose="020B0604020202020204" pitchFamily="34" charset="0"/>
              </a:rPr>
              <a:t>													WHY?</a:t>
            </a:r>
            <a:endParaRPr lang="en-US" dirty="0"/>
          </a:p>
        </p:txBody>
      </p:sp>
    </p:spTree>
    <p:extLst>
      <p:ext uri="{BB962C8B-B14F-4D97-AF65-F5344CB8AC3E}">
        <p14:creationId xmlns:p14="http://schemas.microsoft.com/office/powerpoint/2010/main" val="98000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ight Arrow 64"/>
          <p:cNvSpPr/>
          <p:nvPr/>
        </p:nvSpPr>
        <p:spPr>
          <a:xfrm>
            <a:off x="408372" y="331304"/>
            <a:ext cx="8415131" cy="291548"/>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p:cNvSpPr txBox="1"/>
          <p:nvPr/>
        </p:nvSpPr>
        <p:spPr>
          <a:xfrm>
            <a:off x="5891419" y="53008"/>
            <a:ext cx="1153330" cy="369332"/>
          </a:xfrm>
          <a:prstGeom prst="rect">
            <a:avLst/>
          </a:prstGeom>
          <a:noFill/>
        </p:spPr>
        <p:txBody>
          <a:bodyPr wrap="square" rtlCol="0">
            <a:spAutoFit/>
          </a:bodyPr>
          <a:lstStyle/>
          <a:p>
            <a:r>
              <a:rPr lang="en-US" dirty="0"/>
              <a:t>150 MYA</a:t>
            </a:r>
          </a:p>
        </p:txBody>
      </p:sp>
      <p:sp>
        <p:nvSpPr>
          <p:cNvPr id="68" name="TextBox 67"/>
          <p:cNvSpPr txBox="1"/>
          <p:nvPr/>
        </p:nvSpPr>
        <p:spPr>
          <a:xfrm rot="20054766">
            <a:off x="8130358" y="1157052"/>
            <a:ext cx="766364" cy="278608"/>
          </a:xfrm>
          <a:prstGeom prst="rect">
            <a:avLst/>
          </a:prstGeom>
          <a:noFill/>
        </p:spPr>
        <p:txBody>
          <a:bodyPr wrap="square" rtlCol="0">
            <a:spAutoFit/>
          </a:bodyPr>
          <a:lstStyle/>
          <a:p>
            <a:r>
              <a:rPr lang="en-US" sz="1200" dirty="0">
                <a:solidFill>
                  <a:schemeClr val="accent1">
                    <a:lumMod val="75000"/>
                  </a:schemeClr>
                </a:solidFill>
              </a:rPr>
              <a:t>BIRDS</a:t>
            </a:r>
          </a:p>
        </p:txBody>
      </p:sp>
      <p:cxnSp>
        <p:nvCxnSpPr>
          <p:cNvPr id="69" name="Straight Arrow Connector 68"/>
          <p:cNvCxnSpPr/>
          <p:nvPr/>
        </p:nvCxnSpPr>
        <p:spPr>
          <a:xfrm flipV="1">
            <a:off x="6305598" y="331304"/>
            <a:ext cx="0" cy="457860"/>
          </a:xfrm>
          <a:prstGeom prst="straightConnector1">
            <a:avLst/>
          </a:prstGeom>
          <a:ln w="3175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6888695" y="1817149"/>
            <a:ext cx="598265" cy="0"/>
          </a:xfrm>
          <a:prstGeom prst="line">
            <a:avLst/>
          </a:prstGeom>
          <a:ln w="349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019061" y="4147353"/>
            <a:ext cx="706813" cy="1"/>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6292347" y="2716115"/>
            <a:ext cx="201863" cy="0"/>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6067060" y="1985440"/>
            <a:ext cx="212034" cy="32891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067060" y="2314351"/>
            <a:ext cx="212034" cy="388515"/>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5765498" y="2314338"/>
            <a:ext cx="301562" cy="6"/>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6566808" y="1817150"/>
            <a:ext cx="321887" cy="163095"/>
          </a:xfrm>
          <a:prstGeom prst="line">
            <a:avLst/>
          </a:prstGeom>
          <a:ln w="349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279095" y="1985437"/>
            <a:ext cx="287713"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256192" y="2888976"/>
            <a:ext cx="241025"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5530107" y="2314350"/>
            <a:ext cx="235392" cy="574624"/>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69842" y="5727615"/>
            <a:ext cx="509492"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V="1">
            <a:off x="6474329" y="2499877"/>
            <a:ext cx="404572" cy="216239"/>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4948169" y="2888977"/>
            <a:ext cx="308022" cy="522507"/>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4948169" y="3416677"/>
            <a:ext cx="308022" cy="514436"/>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889815" y="5929014"/>
            <a:ext cx="6218077" cy="0"/>
          </a:xfrm>
          <a:prstGeom prst="line">
            <a:avLst/>
          </a:prstGeom>
          <a:ln w="3492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679335" y="5314672"/>
            <a:ext cx="401113" cy="410257"/>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81466" y="5727616"/>
            <a:ext cx="384692" cy="452193"/>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610866" y="4735791"/>
            <a:ext cx="405871" cy="614343"/>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2598952" y="4147353"/>
            <a:ext cx="420109" cy="58367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892154" y="2499877"/>
            <a:ext cx="1228993" cy="5917"/>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flipV="1">
            <a:off x="7457290" y="317392"/>
            <a:ext cx="0" cy="457860"/>
          </a:xfrm>
          <a:prstGeom prst="straightConnector1">
            <a:avLst/>
          </a:prstGeom>
          <a:ln w="3175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6991561" y="53008"/>
            <a:ext cx="1153330" cy="369332"/>
          </a:xfrm>
          <a:prstGeom prst="rect">
            <a:avLst/>
          </a:prstGeom>
          <a:noFill/>
        </p:spPr>
        <p:txBody>
          <a:bodyPr wrap="square" rtlCol="0">
            <a:spAutoFit/>
          </a:bodyPr>
          <a:lstStyle/>
          <a:p>
            <a:r>
              <a:rPr lang="en-US" dirty="0"/>
              <a:t>66 MYA</a:t>
            </a:r>
          </a:p>
        </p:txBody>
      </p:sp>
      <p:cxnSp>
        <p:nvCxnSpPr>
          <p:cNvPr id="93" name="Straight Arrow Connector 92"/>
          <p:cNvCxnSpPr/>
          <p:nvPr/>
        </p:nvCxnSpPr>
        <p:spPr>
          <a:xfrm flipV="1">
            <a:off x="4920598" y="331304"/>
            <a:ext cx="0" cy="457860"/>
          </a:xfrm>
          <a:prstGeom prst="straightConnector1">
            <a:avLst/>
          </a:prstGeom>
          <a:ln w="3175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4370391" y="53008"/>
            <a:ext cx="1153330" cy="369332"/>
          </a:xfrm>
          <a:prstGeom prst="rect">
            <a:avLst/>
          </a:prstGeom>
          <a:noFill/>
        </p:spPr>
        <p:txBody>
          <a:bodyPr wrap="square" rtlCol="0">
            <a:spAutoFit/>
          </a:bodyPr>
          <a:lstStyle/>
          <a:p>
            <a:r>
              <a:rPr lang="en-US" dirty="0"/>
              <a:t>300 MYA</a:t>
            </a:r>
          </a:p>
        </p:txBody>
      </p:sp>
      <p:cxnSp>
        <p:nvCxnSpPr>
          <p:cNvPr id="95" name="Straight Connector 94"/>
          <p:cNvCxnSpPr/>
          <p:nvPr/>
        </p:nvCxnSpPr>
        <p:spPr>
          <a:xfrm>
            <a:off x="6905568" y="3248386"/>
            <a:ext cx="1202326" cy="0"/>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070685" y="4147352"/>
            <a:ext cx="201863"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5530108" y="2888977"/>
            <a:ext cx="143667" cy="527701"/>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5556612" y="3931108"/>
            <a:ext cx="510449" cy="21624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6583682" y="3248387"/>
            <a:ext cx="321887" cy="163095"/>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5680889" y="3416675"/>
            <a:ext cx="902793" cy="3"/>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6272547" y="4147352"/>
            <a:ext cx="384692" cy="17286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6657239" y="4320211"/>
            <a:ext cx="148765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5255049" y="3931107"/>
            <a:ext cx="301562" cy="6"/>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rot="20089016">
            <a:off x="8118685" y="2221254"/>
            <a:ext cx="1020186" cy="276999"/>
          </a:xfrm>
          <a:prstGeom prst="rect">
            <a:avLst/>
          </a:prstGeom>
          <a:noFill/>
        </p:spPr>
        <p:txBody>
          <a:bodyPr wrap="square" rtlCol="0">
            <a:spAutoFit/>
          </a:bodyPr>
          <a:lstStyle/>
          <a:p>
            <a:r>
              <a:rPr lang="en-US" sz="1200" dirty="0">
                <a:solidFill>
                  <a:srgbClr val="00B050"/>
                </a:solidFill>
              </a:rPr>
              <a:t>CROCODILES</a:t>
            </a:r>
          </a:p>
        </p:txBody>
      </p:sp>
      <p:cxnSp>
        <p:nvCxnSpPr>
          <p:cNvPr id="105" name="Straight Connector 104"/>
          <p:cNvCxnSpPr/>
          <p:nvPr/>
        </p:nvCxnSpPr>
        <p:spPr>
          <a:xfrm flipV="1">
            <a:off x="3725873" y="3411481"/>
            <a:ext cx="340108" cy="735872"/>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4065981" y="3416677"/>
            <a:ext cx="882188"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3725873" y="4147354"/>
            <a:ext cx="340108" cy="583673"/>
          </a:xfrm>
          <a:prstGeom prst="line">
            <a:avLst/>
          </a:prstGeom>
          <a:ln w="3492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4065981" y="4731026"/>
            <a:ext cx="4041910" cy="4764"/>
          </a:xfrm>
          <a:prstGeom prst="line">
            <a:avLst/>
          </a:prstGeom>
          <a:ln w="3492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019061" y="5345370"/>
            <a:ext cx="5088831" cy="4764"/>
          </a:xfrm>
          <a:prstGeom prst="line">
            <a:avLst/>
          </a:prstGeom>
          <a:ln w="349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V="1">
            <a:off x="1892139" y="4726234"/>
            <a:ext cx="706813" cy="1"/>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1483944" y="5314672"/>
            <a:ext cx="405871" cy="614343"/>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1066159" y="5309906"/>
            <a:ext cx="405871"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V="1">
            <a:off x="1472030" y="4726234"/>
            <a:ext cx="420109" cy="58367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1066159" y="6179808"/>
            <a:ext cx="7041733"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rot="19730278">
            <a:off x="8148439" y="4008854"/>
            <a:ext cx="944222" cy="276999"/>
          </a:xfrm>
          <a:prstGeom prst="rect">
            <a:avLst/>
          </a:prstGeom>
          <a:noFill/>
        </p:spPr>
        <p:txBody>
          <a:bodyPr wrap="square" rtlCol="0">
            <a:spAutoFit/>
          </a:bodyPr>
          <a:lstStyle/>
          <a:p>
            <a:r>
              <a:rPr lang="en-US" sz="1200" dirty="0">
                <a:solidFill>
                  <a:srgbClr val="FF0000"/>
                </a:solidFill>
              </a:rPr>
              <a:t>MAMMALS</a:t>
            </a:r>
          </a:p>
        </p:txBody>
      </p:sp>
      <p:sp>
        <p:nvSpPr>
          <p:cNvPr id="117" name="TextBox 116"/>
          <p:cNvSpPr txBox="1"/>
          <p:nvPr/>
        </p:nvSpPr>
        <p:spPr>
          <a:xfrm rot="20089016">
            <a:off x="8116478" y="2789297"/>
            <a:ext cx="1066663" cy="461665"/>
          </a:xfrm>
          <a:prstGeom prst="rect">
            <a:avLst/>
          </a:prstGeom>
          <a:noFill/>
        </p:spPr>
        <p:txBody>
          <a:bodyPr wrap="square" rtlCol="0">
            <a:spAutoFit/>
          </a:bodyPr>
          <a:lstStyle/>
          <a:p>
            <a:r>
              <a:rPr lang="en-US" sz="1200" dirty="0">
                <a:solidFill>
                  <a:srgbClr val="00B050"/>
                </a:solidFill>
              </a:rPr>
              <a:t>SNAKES &amp; LIZARDS</a:t>
            </a:r>
          </a:p>
        </p:txBody>
      </p:sp>
      <p:sp>
        <p:nvSpPr>
          <p:cNvPr id="118" name="TextBox 117"/>
          <p:cNvSpPr txBox="1"/>
          <p:nvPr/>
        </p:nvSpPr>
        <p:spPr>
          <a:xfrm rot="19730278">
            <a:off x="8160934" y="4439567"/>
            <a:ext cx="1046580" cy="276999"/>
          </a:xfrm>
          <a:prstGeom prst="rect">
            <a:avLst/>
          </a:prstGeom>
          <a:noFill/>
        </p:spPr>
        <p:txBody>
          <a:bodyPr wrap="square" rtlCol="0">
            <a:spAutoFit/>
          </a:bodyPr>
          <a:lstStyle/>
          <a:p>
            <a:r>
              <a:rPr lang="en-US" sz="1200" dirty="0">
                <a:solidFill>
                  <a:schemeClr val="accent6">
                    <a:lumMod val="75000"/>
                  </a:schemeClr>
                </a:solidFill>
              </a:rPr>
              <a:t>AMPHIBIANS</a:t>
            </a:r>
          </a:p>
        </p:txBody>
      </p:sp>
      <p:sp>
        <p:nvSpPr>
          <p:cNvPr id="119" name="TextBox 118"/>
          <p:cNvSpPr txBox="1"/>
          <p:nvPr/>
        </p:nvSpPr>
        <p:spPr>
          <a:xfrm rot="19730278">
            <a:off x="8104053" y="4986588"/>
            <a:ext cx="1046580" cy="276999"/>
          </a:xfrm>
          <a:prstGeom prst="rect">
            <a:avLst/>
          </a:prstGeom>
          <a:noFill/>
        </p:spPr>
        <p:txBody>
          <a:bodyPr wrap="square" rtlCol="0">
            <a:spAutoFit/>
          </a:bodyPr>
          <a:lstStyle/>
          <a:p>
            <a:r>
              <a:rPr lang="en-US" sz="1200" dirty="0">
                <a:solidFill>
                  <a:srgbClr val="00B0F0"/>
                </a:solidFill>
              </a:rPr>
              <a:t>FISH</a:t>
            </a:r>
          </a:p>
        </p:txBody>
      </p:sp>
      <p:sp>
        <p:nvSpPr>
          <p:cNvPr id="120" name="TextBox 119"/>
          <p:cNvSpPr txBox="1"/>
          <p:nvPr/>
        </p:nvSpPr>
        <p:spPr>
          <a:xfrm rot="19730278">
            <a:off x="8141053" y="5528286"/>
            <a:ext cx="1046580" cy="276999"/>
          </a:xfrm>
          <a:prstGeom prst="rect">
            <a:avLst/>
          </a:prstGeom>
          <a:noFill/>
        </p:spPr>
        <p:txBody>
          <a:bodyPr wrap="square" rtlCol="0">
            <a:spAutoFit/>
          </a:bodyPr>
          <a:lstStyle/>
          <a:p>
            <a:r>
              <a:rPr lang="en-US" sz="1200" dirty="0">
                <a:solidFill>
                  <a:srgbClr val="7030A0"/>
                </a:solidFill>
              </a:rPr>
              <a:t>SHARKS</a:t>
            </a:r>
          </a:p>
        </p:txBody>
      </p:sp>
      <p:sp>
        <p:nvSpPr>
          <p:cNvPr id="121" name="TextBox 120"/>
          <p:cNvSpPr txBox="1"/>
          <p:nvPr/>
        </p:nvSpPr>
        <p:spPr>
          <a:xfrm rot="19730278">
            <a:off x="8045806" y="6055669"/>
            <a:ext cx="1046580" cy="461665"/>
          </a:xfrm>
          <a:prstGeom prst="rect">
            <a:avLst/>
          </a:prstGeom>
          <a:noFill/>
        </p:spPr>
        <p:txBody>
          <a:bodyPr wrap="square" rtlCol="0">
            <a:spAutoFit/>
          </a:bodyPr>
          <a:lstStyle/>
          <a:p>
            <a:pPr algn="ctr"/>
            <a:r>
              <a:rPr lang="en-US" sz="1200" dirty="0"/>
              <a:t>LAMPREYS</a:t>
            </a:r>
          </a:p>
          <a:p>
            <a:pPr algn="ctr"/>
            <a:r>
              <a:rPr lang="en-US" sz="1200" dirty="0"/>
              <a:t>(BONUS!)</a:t>
            </a:r>
          </a:p>
        </p:txBody>
      </p:sp>
      <p:grpSp>
        <p:nvGrpSpPr>
          <p:cNvPr id="122" name="Group 270"/>
          <p:cNvGrpSpPr/>
          <p:nvPr/>
        </p:nvGrpSpPr>
        <p:grpSpPr>
          <a:xfrm>
            <a:off x="6333084" y="1985437"/>
            <a:ext cx="924150" cy="2161916"/>
            <a:chOff x="6229512" y="1985437"/>
            <a:chExt cx="924150" cy="2161916"/>
          </a:xfrm>
        </p:grpSpPr>
        <p:cxnSp>
          <p:nvCxnSpPr>
            <p:cNvPr id="123" name="Straight Connector 122"/>
            <p:cNvCxnSpPr/>
            <p:nvPr/>
          </p:nvCxnSpPr>
          <p:spPr>
            <a:xfrm>
              <a:off x="6443355" y="1985437"/>
              <a:ext cx="298842" cy="16988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6390637" y="2716115"/>
              <a:ext cx="384692" cy="172860"/>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6742468" y="2155077"/>
              <a:ext cx="369694" cy="24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6775329" y="2888974"/>
              <a:ext cx="350085" cy="0"/>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460229" y="3416674"/>
              <a:ext cx="298842" cy="16988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6759342" y="3586314"/>
              <a:ext cx="369694" cy="24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V="1">
              <a:off x="6229512" y="3931113"/>
              <a:ext cx="402357" cy="216240"/>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6631869" y="3931113"/>
              <a:ext cx="521793" cy="0"/>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31" name="TextBox 130"/>
          <p:cNvSpPr txBox="1"/>
          <p:nvPr/>
        </p:nvSpPr>
        <p:spPr>
          <a:xfrm>
            <a:off x="7942877" y="53008"/>
            <a:ext cx="1153330" cy="369332"/>
          </a:xfrm>
          <a:prstGeom prst="rect">
            <a:avLst/>
          </a:prstGeom>
          <a:noFill/>
        </p:spPr>
        <p:txBody>
          <a:bodyPr wrap="square" rtlCol="0">
            <a:spAutoFit/>
          </a:bodyPr>
          <a:lstStyle/>
          <a:p>
            <a:r>
              <a:rPr lang="en-US" dirty="0"/>
              <a:t>NOW</a:t>
            </a:r>
          </a:p>
        </p:txBody>
      </p:sp>
      <p:sp>
        <p:nvSpPr>
          <p:cNvPr id="132" name="TextBox 131"/>
          <p:cNvSpPr txBox="1"/>
          <p:nvPr/>
        </p:nvSpPr>
        <p:spPr>
          <a:xfrm>
            <a:off x="320389" y="2562159"/>
            <a:ext cx="4024592" cy="1200329"/>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If you kept going back in time, what would all these branches lead to? </a:t>
            </a:r>
          </a:p>
        </p:txBody>
      </p:sp>
      <p:sp>
        <p:nvSpPr>
          <p:cNvPr id="133" name="Oval 132">
            <a:extLst>
              <a:ext uri="{FF2B5EF4-FFF2-40B4-BE49-F238E27FC236}">
                <a16:creationId xmlns:a16="http://schemas.microsoft.com/office/drawing/2014/main" id="{95ADE110-ECB0-E8C8-828B-BDF14714868F}"/>
              </a:ext>
            </a:extLst>
          </p:cNvPr>
          <p:cNvSpPr/>
          <p:nvPr/>
        </p:nvSpPr>
        <p:spPr>
          <a:xfrm>
            <a:off x="5353357" y="533161"/>
            <a:ext cx="3782969" cy="303602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134" name="TextBox 133">
            <a:extLst>
              <a:ext uri="{FF2B5EF4-FFF2-40B4-BE49-F238E27FC236}">
                <a16:creationId xmlns:a16="http://schemas.microsoft.com/office/drawing/2014/main" id="{B2AC18F0-F9C7-BA64-00F9-B5E58F9B9AFD}"/>
              </a:ext>
            </a:extLst>
          </p:cNvPr>
          <p:cNvSpPr txBox="1"/>
          <p:nvPr/>
        </p:nvSpPr>
        <p:spPr>
          <a:xfrm>
            <a:off x="3184847" y="774039"/>
            <a:ext cx="2116666" cy="400110"/>
          </a:xfrm>
          <a:prstGeom prst="rect">
            <a:avLst/>
          </a:prstGeom>
          <a:noFill/>
        </p:spPr>
        <p:txBody>
          <a:bodyPr wrap="square" rtlCol="0">
            <a:spAutoFit/>
          </a:bodyPr>
          <a:lstStyle/>
          <a:p>
            <a:r>
              <a:rPr lang="en-US" sz="2000" b="1" dirty="0">
                <a:solidFill>
                  <a:srgbClr val="C00000"/>
                </a:solidFill>
              </a:rPr>
              <a:t>Previous slide</a:t>
            </a:r>
          </a:p>
        </p:txBody>
      </p:sp>
      <p:sp>
        <p:nvSpPr>
          <p:cNvPr id="135" name="TextBox 134">
            <a:extLst>
              <a:ext uri="{FF2B5EF4-FFF2-40B4-BE49-F238E27FC236}">
                <a16:creationId xmlns:a16="http://schemas.microsoft.com/office/drawing/2014/main" id="{4D65BC67-AF99-B5FD-8E5D-64039DF24708}"/>
              </a:ext>
            </a:extLst>
          </p:cNvPr>
          <p:cNvSpPr txBox="1"/>
          <p:nvPr/>
        </p:nvSpPr>
        <p:spPr>
          <a:xfrm>
            <a:off x="331623" y="1291877"/>
            <a:ext cx="3711862" cy="120032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How are birds and their relatives related to other vertebrates?</a:t>
            </a:r>
          </a:p>
        </p:txBody>
      </p:sp>
      <p:cxnSp>
        <p:nvCxnSpPr>
          <p:cNvPr id="136" name="Straight Arrow Connector 135">
            <a:extLst>
              <a:ext uri="{FF2B5EF4-FFF2-40B4-BE49-F238E27FC236}">
                <a16:creationId xmlns:a16="http://schemas.microsoft.com/office/drawing/2014/main" id="{9909F819-72CB-84BD-28DB-00FE3C6E0C17}"/>
              </a:ext>
            </a:extLst>
          </p:cNvPr>
          <p:cNvCxnSpPr>
            <a:cxnSpLocks/>
          </p:cNvCxnSpPr>
          <p:nvPr/>
        </p:nvCxnSpPr>
        <p:spPr>
          <a:xfrm>
            <a:off x="4954812" y="1165896"/>
            <a:ext cx="557377" cy="390416"/>
          </a:xfrm>
          <a:prstGeom prst="straightConnector1">
            <a:avLst/>
          </a:prstGeom>
          <a:ln w="57150" cmpd="sng">
            <a:solidFill>
              <a:srgbClr val="C00000"/>
            </a:solidFill>
            <a:tailEnd type="arrow"/>
          </a:ln>
        </p:spPr>
        <p:style>
          <a:lnRef idx="2">
            <a:schemeClr val="accent1"/>
          </a:lnRef>
          <a:fillRef idx="0">
            <a:schemeClr val="accent1"/>
          </a:fillRef>
          <a:effectRef idx="1">
            <a:schemeClr val="accent1"/>
          </a:effectRef>
          <a:fontRef idx="minor">
            <a:schemeClr val="tx1"/>
          </a:fontRef>
        </p:style>
      </p:cxnSp>
      <p:pic>
        <p:nvPicPr>
          <p:cNvPr id="137" name="Picture 136"/>
          <p:cNvPicPr>
            <a:picLocks noChangeAspect="1"/>
          </p:cNvPicPr>
          <p:nvPr/>
        </p:nvPicPr>
        <p:blipFill rotWithShape="1">
          <a:blip r:embed="rId3"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7471373" y="682989"/>
            <a:ext cx="919059" cy="1244135"/>
          </a:xfrm>
          <a:prstGeom prst="rect">
            <a:avLst/>
          </a:prstGeom>
        </p:spPr>
      </p:pic>
      <p:sp>
        <p:nvSpPr>
          <p:cNvPr id="81" name="Rectangle 80"/>
          <p:cNvSpPr/>
          <p:nvPr/>
        </p:nvSpPr>
        <p:spPr>
          <a:xfrm>
            <a:off x="772918" y="-4793"/>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spTree>
    <p:extLst>
      <p:ext uri="{BB962C8B-B14F-4D97-AF65-F5344CB8AC3E}">
        <p14:creationId xmlns:p14="http://schemas.microsoft.com/office/powerpoint/2010/main" val="1849632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3" grpId="0" animBg="1"/>
      <p:bldP spid="13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7523B76-27EB-759A-D6E8-EFAA525844DA}"/>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555513" y="1231060"/>
            <a:ext cx="8037963" cy="3782196"/>
          </a:xfrm>
          <a:prstGeom prst="rect">
            <a:avLst/>
          </a:prstGeom>
        </p:spPr>
      </p:pic>
      <p:sp>
        <p:nvSpPr>
          <p:cNvPr id="5" name="TextBox 4"/>
          <p:cNvSpPr txBox="1"/>
          <p:nvPr/>
        </p:nvSpPr>
        <p:spPr>
          <a:xfrm>
            <a:off x="411401" y="377756"/>
            <a:ext cx="8326189" cy="584775"/>
          </a:xfrm>
          <a:prstGeom prst="rect">
            <a:avLst/>
          </a:prstGeom>
          <a:noFill/>
        </p:spPr>
        <p:txBody>
          <a:bodyPr wrap="square" rtlCol="0">
            <a:spAutoFit/>
          </a:bodyPr>
          <a:lstStyle/>
          <a:p>
            <a:r>
              <a:rPr lang="en-US" sz="3200" b="1" dirty="0">
                <a:latin typeface="Arial" panose="020B0604020202020204" pitchFamily="34" charset="0"/>
                <a:cs typeface="Arial" panose="020B0604020202020204" pitchFamily="34" charset="0"/>
              </a:rPr>
              <a:t>The tree of life…</a:t>
            </a:r>
          </a:p>
        </p:txBody>
      </p:sp>
      <p:sp>
        <p:nvSpPr>
          <p:cNvPr id="9" name="5-Point Star 8"/>
          <p:cNvSpPr/>
          <p:nvPr/>
        </p:nvSpPr>
        <p:spPr>
          <a:xfrm>
            <a:off x="3802824" y="4781889"/>
            <a:ext cx="771671" cy="561979"/>
          </a:xfrm>
          <a:prstGeom prst="star5">
            <a:avLst/>
          </a:prstGeom>
          <a:solidFill>
            <a:srgbClr val="256800"/>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C6024A0-F530-CE83-6554-7349270B30B5}"/>
              </a:ext>
            </a:extLst>
          </p:cNvPr>
          <p:cNvSpPr txBox="1"/>
          <p:nvPr/>
        </p:nvSpPr>
        <p:spPr>
          <a:xfrm>
            <a:off x="1262743" y="5572303"/>
            <a:ext cx="6866276" cy="1815882"/>
          </a:xfrm>
          <a:prstGeom prst="rect">
            <a:avLst/>
          </a:prstGeom>
          <a:noFill/>
        </p:spPr>
        <p:txBody>
          <a:bodyPr wrap="square" rtlCol="0">
            <a:spAutoFit/>
          </a:bodyPr>
          <a:lstStyle/>
          <a:p>
            <a:r>
              <a:rPr lang="en-US" sz="2800" dirty="0">
                <a:solidFill>
                  <a:srgbClr val="256800"/>
                </a:solidFill>
              </a:rPr>
              <a:t>What do you think the green star represents? Write your thoughts in </a:t>
            </a:r>
            <a:r>
              <a:rPr lang="en-US" sz="2800" b="1" dirty="0">
                <a:solidFill>
                  <a:srgbClr val="256800"/>
                </a:solidFill>
              </a:rPr>
              <a:t>Doodle Box I</a:t>
            </a:r>
            <a:r>
              <a:rPr lang="en-US" sz="2800" dirty="0">
                <a:solidFill>
                  <a:srgbClr val="256800"/>
                </a:solidFill>
              </a:rPr>
              <a:t>.</a:t>
            </a:r>
          </a:p>
          <a:p>
            <a:endParaRPr lang="en-US" sz="2800" dirty="0">
              <a:solidFill>
                <a:srgbClr val="256800"/>
              </a:solidFill>
            </a:endParaRPr>
          </a:p>
          <a:p>
            <a:r>
              <a:rPr lang="en-US" sz="2800" dirty="0">
                <a:solidFill>
                  <a:srgbClr val="256800"/>
                </a:solidFill>
              </a:rPr>
              <a:t>  </a:t>
            </a:r>
          </a:p>
        </p:txBody>
      </p:sp>
      <p:pic>
        <p:nvPicPr>
          <p:cNvPr id="10" name="Picture 9"/>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55513" y="5702880"/>
            <a:ext cx="558174" cy="562965"/>
          </a:xfrm>
          <a:prstGeom prst="rect">
            <a:avLst/>
          </a:prstGeom>
        </p:spPr>
      </p:pic>
    </p:spTree>
    <p:extLst>
      <p:ext uri="{BB962C8B-B14F-4D97-AF65-F5344CB8AC3E}">
        <p14:creationId xmlns:p14="http://schemas.microsoft.com/office/powerpoint/2010/main" val="3813300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7523B76-27EB-759A-D6E8-EFAA525844DA}"/>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555513" y="1231060"/>
            <a:ext cx="8037963" cy="3782196"/>
          </a:xfrm>
          <a:prstGeom prst="rect">
            <a:avLst/>
          </a:prstGeom>
        </p:spPr>
      </p:pic>
      <p:sp>
        <p:nvSpPr>
          <p:cNvPr id="4" name="5-Point Star 3"/>
          <p:cNvSpPr/>
          <p:nvPr/>
        </p:nvSpPr>
        <p:spPr>
          <a:xfrm>
            <a:off x="3802824" y="4781889"/>
            <a:ext cx="771671" cy="561979"/>
          </a:xfrm>
          <a:prstGeom prst="star5">
            <a:avLst/>
          </a:prstGeom>
          <a:solidFill>
            <a:srgbClr val="256800"/>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1090154" y="100700"/>
            <a:ext cx="7850876" cy="1200329"/>
          </a:xfrm>
          <a:prstGeom prst="rect">
            <a:avLst/>
          </a:prstGeom>
          <a:noFill/>
        </p:spPr>
        <p:txBody>
          <a:bodyPr wrap="square" rtlCol="0">
            <a:spAutoFit/>
          </a:bodyPr>
          <a:lstStyle/>
          <a:p>
            <a:r>
              <a:rPr lang="en-US" sz="2400" dirty="0">
                <a:solidFill>
                  <a:srgbClr val="256800"/>
                </a:solidFill>
                <a:latin typeface="Arial" panose="020B0604020202020204" pitchFamily="34" charset="0"/>
                <a:cs typeface="Arial" panose="020B0604020202020204" pitchFamily="34" charset="0"/>
              </a:rPr>
              <a:t>So, does this help us answer the second part of our Big Question </a:t>
            </a:r>
            <a:r>
              <a:rPr lang="en-US" sz="2400" dirty="0">
                <a:solidFill>
                  <a:srgbClr val="C00000"/>
                </a:solidFill>
                <a:latin typeface="Arial" panose="020B0604020202020204" pitchFamily="34" charset="0"/>
                <a:cs typeface="Arial" panose="020B0604020202020204" pitchFamily="34" charset="0"/>
              </a:rPr>
              <a:t>– </a:t>
            </a:r>
            <a:r>
              <a:rPr lang="en-US" sz="2400" i="1" dirty="0">
                <a:solidFill>
                  <a:srgbClr val="C00000"/>
                </a:solidFill>
                <a:latin typeface="Arial" panose="020B0604020202020204" pitchFamily="34" charset="0"/>
                <a:cs typeface="Arial" panose="020B0604020202020204" pitchFamily="34" charset="0"/>
              </a:rPr>
              <a:t>why </a:t>
            </a:r>
            <a:r>
              <a:rPr lang="en-US" sz="2400" i="1" dirty="0" smtClean="0">
                <a:solidFill>
                  <a:srgbClr val="C00000"/>
                </a:solidFill>
                <a:latin typeface="Arial" panose="020B0604020202020204" pitchFamily="34" charset="0"/>
                <a:cs typeface="Arial" panose="020B0604020202020204" pitchFamily="34" charset="0"/>
              </a:rPr>
              <a:t>do </a:t>
            </a:r>
            <a:r>
              <a:rPr lang="en-US" sz="2400" i="1" dirty="0">
                <a:solidFill>
                  <a:srgbClr val="C00000"/>
                </a:solidFill>
                <a:latin typeface="Arial" panose="020B0604020202020204" pitchFamily="34" charset="0"/>
                <a:cs typeface="Arial" panose="020B0604020202020204" pitchFamily="34" charset="0"/>
              </a:rPr>
              <a:t>all living things have so much in common?</a:t>
            </a:r>
          </a:p>
        </p:txBody>
      </p:sp>
      <p:sp>
        <p:nvSpPr>
          <p:cNvPr id="7" name="TextBox 6"/>
          <p:cNvSpPr txBox="1"/>
          <p:nvPr/>
        </p:nvSpPr>
        <p:spPr>
          <a:xfrm>
            <a:off x="508206" y="5343868"/>
            <a:ext cx="8346062" cy="1200329"/>
          </a:xfrm>
          <a:prstGeom prst="rect">
            <a:avLst/>
          </a:prstGeom>
          <a:noFill/>
        </p:spPr>
        <p:txBody>
          <a:bodyPr wrap="square" rtlCol="0">
            <a:spAutoFit/>
          </a:bodyPr>
          <a:lstStyle/>
          <a:p>
            <a:r>
              <a:rPr lang="en-US" sz="2400" b="1" dirty="0">
                <a:solidFill>
                  <a:srgbClr val="256800"/>
                </a:solidFill>
                <a:latin typeface="Arial" panose="020B0604020202020204" pitchFamily="34" charset="0"/>
                <a:cs typeface="Arial" panose="020B0604020202020204" pitchFamily="34" charset="0"/>
              </a:rPr>
              <a:t>In Doodle Box J</a:t>
            </a:r>
            <a:r>
              <a:rPr lang="en-US" sz="2400" dirty="0">
                <a:solidFill>
                  <a:srgbClr val="256800"/>
                </a:solidFill>
                <a:latin typeface="Arial" panose="020B0604020202020204" pitchFamily="34" charset="0"/>
                <a:cs typeface="Arial" panose="020B0604020202020204" pitchFamily="34" charset="0"/>
              </a:rPr>
              <a:t>, complete this sentence based on what we have discussed. </a:t>
            </a:r>
            <a:r>
              <a:rPr lang="en-US" sz="2400" i="1" dirty="0">
                <a:solidFill>
                  <a:srgbClr val="256800"/>
                </a:solidFill>
                <a:latin typeface="Cambria" panose="02040503050406030204" pitchFamily="18" charset="0"/>
                <a:cs typeface="Arial" panose="020B0604020202020204" pitchFamily="34" charset="0"/>
              </a:rPr>
              <a:t>Although they are very diverse, all living things have a many characteristics in common because…</a:t>
            </a:r>
          </a:p>
        </p:txBody>
      </p:sp>
      <p:pic>
        <p:nvPicPr>
          <p:cNvPr id="8" name="Picture 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02970" y="184050"/>
            <a:ext cx="705086" cy="716398"/>
          </a:xfrm>
          <a:prstGeom prst="rect">
            <a:avLst/>
          </a:prstGeom>
        </p:spPr>
      </p:pic>
      <p:pic>
        <p:nvPicPr>
          <p:cNvPr id="9" name="Picture 8"/>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55513" y="4731773"/>
            <a:ext cx="558174" cy="562965"/>
          </a:xfrm>
          <a:prstGeom prst="rect">
            <a:avLst/>
          </a:prstGeom>
        </p:spPr>
      </p:pic>
    </p:spTree>
    <p:extLst>
      <p:ext uri="{BB962C8B-B14F-4D97-AF65-F5344CB8AC3E}">
        <p14:creationId xmlns:p14="http://schemas.microsoft.com/office/powerpoint/2010/main" val="461209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9EBE1-5D82-4911-C052-F44FA1908E0B}"/>
              </a:ext>
            </a:extLst>
          </p:cNvPr>
          <p:cNvSpPr txBox="1">
            <a:spLocks/>
          </p:cNvSpPr>
          <p:nvPr/>
        </p:nvSpPr>
        <p:spPr>
          <a:xfrm>
            <a:off x="330841" y="38416"/>
            <a:ext cx="8529624" cy="974942"/>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dirty="0">
                <a:latin typeface="Arial" panose="020B0604020202020204" pitchFamily="34" charset="0"/>
                <a:cs typeface="Arial" panose="020B0604020202020204" pitchFamily="34" charset="0"/>
              </a:rPr>
              <a:t>Let’s pull our answers to both parts of our Big Question together and see what we think. </a:t>
            </a:r>
          </a:p>
          <a:p>
            <a:pPr algn="l"/>
            <a:endParaRPr lang="en-US" sz="28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751849D5-7943-226E-5743-4B71D9961F67}"/>
              </a:ext>
            </a:extLst>
          </p:cNvPr>
          <p:cNvSpPr txBox="1">
            <a:spLocks/>
          </p:cNvSpPr>
          <p:nvPr/>
        </p:nvSpPr>
        <p:spPr>
          <a:xfrm>
            <a:off x="472366" y="952497"/>
            <a:ext cx="8199268" cy="822961"/>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spcAft>
                <a:spcPts val="1200"/>
              </a:spcAft>
            </a:pPr>
            <a:endParaRPr lang="en-US" sz="2400" i="1" dirty="0">
              <a:solidFill>
                <a:srgbClr val="00B0F0"/>
              </a:solidFill>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id="{751849D5-7943-226E-5743-4B71D9961F67}"/>
              </a:ext>
            </a:extLst>
          </p:cNvPr>
          <p:cNvSpPr txBox="1">
            <a:spLocks/>
          </p:cNvSpPr>
          <p:nvPr/>
        </p:nvSpPr>
        <p:spPr>
          <a:xfrm>
            <a:off x="472366" y="1138993"/>
            <a:ext cx="8199268" cy="3466833"/>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spcAft>
                <a:spcPts val="1200"/>
              </a:spcAft>
            </a:pPr>
            <a:r>
              <a:rPr lang="en-US" sz="2400" i="1" dirty="0">
                <a:solidFill>
                  <a:srgbClr val="00B0F0"/>
                </a:solidFill>
                <a:latin typeface="Arial" panose="020B0604020202020204" pitchFamily="34" charset="0"/>
                <a:cs typeface="Arial" panose="020B0604020202020204" pitchFamily="34" charset="0"/>
              </a:rPr>
              <a:t>[Your Class’s Big Driving Question]</a:t>
            </a:r>
          </a:p>
          <a:p>
            <a:pPr>
              <a:spcBef>
                <a:spcPts val="0"/>
              </a:spcBef>
              <a:spcAft>
                <a:spcPts val="1200"/>
              </a:spcAft>
            </a:pPr>
            <a:r>
              <a:rPr lang="en-US" sz="2400" dirty="0" smtClean="0">
                <a:solidFill>
                  <a:srgbClr val="00B0F0"/>
                </a:solidFill>
                <a:latin typeface="Arial" panose="020B0604020202020204" pitchFamily="34" charset="0"/>
                <a:cs typeface="Arial" panose="020B0604020202020204" pitchFamily="34" charset="0"/>
              </a:rPr>
              <a:t>[</a:t>
            </a:r>
            <a:r>
              <a:rPr lang="en-US" sz="2400" dirty="0">
                <a:solidFill>
                  <a:srgbClr val="00B0F0"/>
                </a:solidFill>
                <a:latin typeface="Arial" panose="020B0604020202020204" pitchFamily="34" charset="0"/>
                <a:cs typeface="Arial" panose="020B0604020202020204" pitchFamily="34" charset="0"/>
              </a:rPr>
              <a:t>Your Class Answers to each part, </a:t>
            </a:r>
            <a:r>
              <a:rPr lang="en-US" sz="2400" dirty="0" smtClean="0">
                <a:solidFill>
                  <a:srgbClr val="00B0F0"/>
                </a:solidFill>
                <a:latin typeface="Arial" panose="020B0604020202020204" pitchFamily="34" charset="0"/>
                <a:cs typeface="Arial" panose="020B0604020202020204" pitchFamily="34" charset="0"/>
              </a:rPr>
              <a:t>pull together…] </a:t>
            </a:r>
            <a:endParaRPr lang="en-US" sz="2400" dirty="0">
              <a:solidFill>
                <a:srgbClr val="00B0F0"/>
              </a:solidFill>
              <a:latin typeface="Arial" panose="020B0604020202020204" pitchFamily="34" charset="0"/>
              <a:cs typeface="Arial" panose="020B0604020202020204" pitchFamily="34" charset="0"/>
            </a:endParaRPr>
          </a:p>
          <a:p>
            <a:pPr>
              <a:spcBef>
                <a:spcPts val="0"/>
              </a:spcBef>
              <a:spcAft>
                <a:spcPts val="1200"/>
              </a:spcAft>
            </a:pPr>
            <a:r>
              <a:rPr lang="en-US" sz="2400" dirty="0" smtClean="0">
                <a:solidFill>
                  <a:schemeClr val="bg1">
                    <a:lumMod val="65000"/>
                  </a:schemeClr>
                </a:solidFill>
                <a:latin typeface="Arial" panose="020B0604020202020204" pitchFamily="34" charset="0"/>
                <a:cs typeface="Arial" panose="020B0604020202020204" pitchFamily="34" charset="0"/>
              </a:rPr>
              <a:t>Could </a:t>
            </a:r>
            <a:r>
              <a:rPr lang="en-US" sz="2400" dirty="0">
                <a:solidFill>
                  <a:schemeClr val="bg1">
                    <a:lumMod val="65000"/>
                  </a:schemeClr>
                </a:solidFill>
                <a:latin typeface="Arial" panose="020B0604020202020204" pitchFamily="34" charset="0"/>
                <a:cs typeface="Arial" panose="020B0604020202020204" pitchFamily="34" charset="0"/>
              </a:rPr>
              <a:t>be something like, “</a:t>
            </a:r>
            <a:r>
              <a:rPr lang="en-US" sz="2400" i="1" dirty="0">
                <a:solidFill>
                  <a:schemeClr val="bg1">
                    <a:lumMod val="65000"/>
                  </a:schemeClr>
                </a:solidFill>
                <a:latin typeface="Arial" panose="020B0604020202020204" pitchFamily="34" charset="0"/>
                <a:cs typeface="Arial" panose="020B0604020202020204" pitchFamily="34" charset="0"/>
              </a:rPr>
              <a:t>There are many different species on Earth. They all have a great deal in common, because they all evolved by Natural Selection from a common ancestor, but they are also very different because they were each shaped by their own particular environment – and there are an almost infinite variety of environments on Earth</a:t>
            </a:r>
            <a:r>
              <a:rPr lang="en-US" sz="2400" dirty="0" smtClean="0">
                <a:solidFill>
                  <a:schemeClr val="bg1">
                    <a:lumMod val="65000"/>
                  </a:schemeClr>
                </a:solidFill>
                <a:latin typeface="Arial" panose="020B0604020202020204" pitchFamily="34" charset="0"/>
                <a:cs typeface="Arial" panose="020B0604020202020204" pitchFamily="34" charset="0"/>
              </a:rPr>
              <a:t>.”</a:t>
            </a:r>
            <a:endParaRPr lang="en-US" sz="2400" dirty="0">
              <a:solidFill>
                <a:schemeClr val="bg1">
                  <a:lumMod val="65000"/>
                </a:schemeClr>
              </a:solidFill>
              <a:latin typeface="Arial" panose="020B0604020202020204" pitchFamily="34" charset="0"/>
              <a:cs typeface="Arial" panose="020B0604020202020204" pitchFamily="34" charset="0"/>
            </a:endParaRPr>
          </a:p>
          <a:p>
            <a:pPr>
              <a:spcBef>
                <a:spcPts val="0"/>
              </a:spcBef>
              <a:spcAft>
                <a:spcPts val="1200"/>
              </a:spcAft>
            </a:pPr>
            <a:endParaRPr lang="en-US" sz="2400" dirty="0">
              <a:solidFill>
                <a:srgbClr val="00B0F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1FFF63D3-5EF1-9F47-B150-204431818415}"/>
              </a:ext>
            </a:extLst>
          </p:cNvPr>
          <p:cNvSpPr txBox="1"/>
          <p:nvPr/>
        </p:nvSpPr>
        <p:spPr>
          <a:xfrm>
            <a:off x="850605" y="4915590"/>
            <a:ext cx="8237835" cy="1107996"/>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Have we answered the question to our satisfaction? Is there anything you think we should modify or re-phrase?</a:t>
            </a:r>
          </a:p>
          <a:p>
            <a:endParaRPr lang="en-US" dirty="0"/>
          </a:p>
        </p:txBody>
      </p:sp>
      <p:sp>
        <p:nvSpPr>
          <p:cNvPr id="7" name="TextBox 6">
            <a:extLst>
              <a:ext uri="{FF2B5EF4-FFF2-40B4-BE49-F238E27FC236}">
                <a16:creationId xmlns:a16="http://schemas.microsoft.com/office/drawing/2014/main" id="{588E6681-7BFC-DC1A-E87C-F8CC5EFDC5C1}"/>
              </a:ext>
            </a:extLst>
          </p:cNvPr>
          <p:cNvSpPr txBox="1"/>
          <p:nvPr/>
        </p:nvSpPr>
        <p:spPr>
          <a:xfrm>
            <a:off x="900790" y="5844642"/>
            <a:ext cx="8977322" cy="523220"/>
          </a:xfrm>
          <a:prstGeom prst="rect">
            <a:avLst/>
          </a:prstGeom>
          <a:noFill/>
        </p:spPr>
        <p:txBody>
          <a:bodyPr wrap="square" rtlCol="0">
            <a:spAutoFit/>
          </a:bodyPr>
          <a:lstStyle/>
          <a:p>
            <a:r>
              <a:rPr lang="en-US" sz="2800" dirty="0">
                <a:solidFill>
                  <a:srgbClr val="256800"/>
                </a:solidFill>
              </a:rPr>
              <a:t>Write down our final full answer in </a:t>
            </a:r>
            <a:r>
              <a:rPr lang="en-US" sz="2800" b="1" dirty="0">
                <a:solidFill>
                  <a:srgbClr val="256800"/>
                </a:solidFill>
              </a:rPr>
              <a:t>Doodle Box K.</a:t>
            </a:r>
          </a:p>
        </p:txBody>
      </p:sp>
      <p:pic>
        <p:nvPicPr>
          <p:cNvPr id="8" name="Picture 7">
            <a:extLst>
              <a:ext uri="{FF2B5EF4-FFF2-40B4-BE49-F238E27FC236}">
                <a16:creationId xmlns:a16="http://schemas.microsoft.com/office/drawing/2014/main" id="{1AE58176-6510-CDAC-F59A-1536F87A20C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71470" y="5776759"/>
            <a:ext cx="529320" cy="533863"/>
          </a:xfrm>
          <a:prstGeom prst="rect">
            <a:avLst/>
          </a:prstGeom>
        </p:spPr>
      </p:pic>
    </p:spTree>
    <p:extLst>
      <p:ext uri="{BB962C8B-B14F-4D97-AF65-F5344CB8AC3E}">
        <p14:creationId xmlns:p14="http://schemas.microsoft.com/office/powerpoint/2010/main" val="310932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dirty="0"/>
              <a:t>Learning Segment 03 Summary</a:t>
            </a:r>
          </a:p>
        </p:txBody>
      </p:sp>
      <p:sp>
        <p:nvSpPr>
          <p:cNvPr id="5" name="Text Placeholder 4"/>
          <p:cNvSpPr>
            <a:spLocks noGrp="1"/>
          </p:cNvSpPr>
          <p:nvPr>
            <p:ph type="body" sz="quarter" idx="10"/>
          </p:nvPr>
        </p:nvSpPr>
        <p:spPr/>
        <p:txBody>
          <a:bodyPr/>
          <a:lstStyle/>
          <a:p>
            <a:pPr lvl="0">
              <a:buClr>
                <a:schemeClr val="dk1"/>
              </a:buClr>
              <a:buSzPct val="117647"/>
            </a:pPr>
            <a:r>
              <a:rPr lang="en-US" sz="1600" b="1" dirty="0">
                <a:latin typeface="Arial"/>
                <a:ea typeface="Arial"/>
                <a:cs typeface="Arial"/>
                <a:sym typeface="Arial"/>
              </a:rPr>
              <a:t>What we figured out…</a:t>
            </a:r>
          </a:p>
          <a:p>
            <a:pPr lvl="0">
              <a:buClr>
                <a:schemeClr val="dk1"/>
              </a:buClr>
              <a:buSzPct val="117647"/>
            </a:pPr>
            <a:endParaRPr lang="en-US" dirty="0">
              <a:latin typeface="Arial"/>
              <a:ea typeface="Arial"/>
              <a:cs typeface="Arial"/>
              <a:sym typeface="Arial"/>
            </a:endParaRPr>
          </a:p>
          <a:p>
            <a:pPr lvl="0">
              <a:buSzPct val="117647"/>
            </a:pPr>
            <a:r>
              <a:rPr lang="en-US" sz="1600" dirty="0"/>
              <a:t>We recognized that all life has a common ancestor, and that common ancestry explains our observation that all life has certain characteristics.</a:t>
            </a:r>
          </a:p>
        </p:txBody>
      </p:sp>
      <p:sp>
        <p:nvSpPr>
          <p:cNvPr id="6" name="Text Placeholder 5"/>
          <p:cNvSpPr>
            <a:spLocks noGrp="1"/>
          </p:cNvSpPr>
          <p:nvPr>
            <p:ph type="body" sz="quarter" idx="11"/>
          </p:nvPr>
        </p:nvSpPr>
        <p:spPr/>
        <p:txBody>
          <a:bodyPr/>
          <a:lstStyle/>
          <a:p>
            <a:pPr lvl="0">
              <a:buClr>
                <a:schemeClr val="dk1"/>
              </a:buClr>
              <a:buSzPts val="1600"/>
            </a:pPr>
            <a:r>
              <a:rPr lang="en-US" u="sng" dirty="0">
                <a:latin typeface="Arial"/>
                <a:ea typeface="Arial"/>
                <a:cs typeface="Arial"/>
                <a:sym typeface="Arial"/>
              </a:rPr>
              <a:t>LS03 Teacher Reflection Notes:</a:t>
            </a:r>
          </a:p>
          <a:p>
            <a:pPr lvl="0">
              <a:buClr>
                <a:schemeClr val="dk1"/>
              </a:buClr>
              <a:buSzPts val="1600"/>
            </a:pPr>
            <a:endParaRPr lang="en-US"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that went well…</a:t>
            </a:r>
            <a:endParaRPr lang="en-US" dirty="0">
              <a:latin typeface="Arial"/>
              <a:ea typeface="Arial"/>
              <a:cs typeface="Arial"/>
              <a:sym typeface="Arial"/>
            </a:endParaRPr>
          </a:p>
          <a:p>
            <a:pPr lvl="0">
              <a:buClr>
                <a:schemeClr val="dk1"/>
              </a:buClr>
              <a:buSzPts val="1600"/>
            </a:pPr>
            <a:endParaRPr lang="en-US" i="1"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I would change…</a:t>
            </a:r>
            <a:endParaRPr lang="en-US" dirty="0">
              <a:latin typeface="Arial"/>
              <a:ea typeface="Arial"/>
              <a:cs typeface="Arial"/>
              <a:sym typeface="Arial"/>
            </a:endParaRPr>
          </a:p>
          <a:p>
            <a:endParaRPr lang="en-US" dirty="0"/>
          </a:p>
        </p:txBody>
      </p:sp>
    </p:spTree>
    <p:extLst>
      <p:ext uri="{BB962C8B-B14F-4D97-AF65-F5344CB8AC3E}">
        <p14:creationId xmlns:p14="http://schemas.microsoft.com/office/powerpoint/2010/main" val="1465394774"/>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2800" dirty="0"/>
              <a:t>Learning Segment 04 Overview</a:t>
            </a:r>
          </a:p>
        </p:txBody>
      </p:sp>
      <p:sp>
        <p:nvSpPr>
          <p:cNvPr id="6" name="Text Placeholder 5"/>
          <p:cNvSpPr>
            <a:spLocks noGrp="1"/>
          </p:cNvSpPr>
          <p:nvPr>
            <p:ph type="body" sz="quarter" idx="10"/>
          </p:nvPr>
        </p:nvSpPr>
        <p:spPr/>
        <p:txBody>
          <a:bodyPr/>
          <a:lstStyle/>
          <a:p>
            <a:r>
              <a:rPr lang="en-US" sz="1800" b="1" dirty="0">
                <a:sym typeface="Wingdings" panose="05000000000000000000" pitchFamily="2" charset="2"/>
              </a:rPr>
              <a:t>M</a:t>
            </a:r>
          </a:p>
          <a:p>
            <a:r>
              <a:rPr lang="en-US" sz="1800" dirty="0"/>
              <a:t>We explore Darwin’s concept of “descent with modification” as a means to understand the two patterns—unity and diversity—together. We review key pieces of evidence for the concept, and use the idea to add to or revise our model.</a:t>
            </a:r>
          </a:p>
        </p:txBody>
      </p:sp>
      <p:sp>
        <p:nvSpPr>
          <p:cNvPr id="7" name="Text Placeholder 6"/>
          <p:cNvSpPr>
            <a:spLocks noGrp="1"/>
          </p:cNvSpPr>
          <p:nvPr>
            <p:ph type="body" sz="quarter" idx="11"/>
          </p:nvPr>
        </p:nvSpPr>
        <p:spPr/>
        <p:txBody>
          <a:bodyPr/>
          <a:lstStyle/>
          <a:p>
            <a:pPr algn="ctr"/>
            <a:r>
              <a:rPr lang="en-US" dirty="0"/>
              <a:t>20-30 minutes</a:t>
            </a:r>
          </a:p>
        </p:txBody>
      </p:sp>
      <p:sp>
        <p:nvSpPr>
          <p:cNvPr id="2" name="Text Placeholder 1"/>
          <p:cNvSpPr>
            <a:spLocks noGrp="1"/>
          </p:cNvSpPr>
          <p:nvPr>
            <p:ph type="body" sz="quarter" idx="12"/>
          </p:nvPr>
        </p:nvSpPr>
        <p:spPr/>
        <p:txBody>
          <a:bodyPr/>
          <a:lstStyle/>
          <a:p>
            <a:pPr>
              <a:lnSpc>
                <a:spcPct val="110000"/>
              </a:lnSpc>
              <a:spcBef>
                <a:spcPts val="0"/>
              </a:spcBef>
              <a:spcAft>
                <a:spcPts val="400"/>
              </a:spcAft>
            </a:pPr>
            <a:r>
              <a:rPr lang="en-US" u="sng" dirty="0"/>
              <a:t>Resources you will need:</a:t>
            </a:r>
          </a:p>
          <a:p>
            <a:pPr defTabSz="308048" hangingPunct="0">
              <a:lnSpc>
                <a:spcPct val="110000"/>
              </a:lnSpc>
              <a:spcAft>
                <a:spcPts val="400"/>
              </a:spcAft>
            </a:pPr>
            <a:r>
              <a:rPr lang="en-US" dirty="0">
                <a:ea typeface="Arial" charset="0"/>
                <a:cs typeface="Arial" charset="0"/>
              </a:rPr>
              <a:t>UD2 Doodle Sheet</a:t>
            </a:r>
            <a:endParaRPr lang="en-US" dirty="0">
              <a:ea typeface="Arial" charset="0"/>
              <a:cs typeface="Arial" charset="0"/>
              <a:sym typeface="Helvetica Light"/>
            </a:endParaRPr>
          </a:p>
          <a:p>
            <a:pPr>
              <a:lnSpc>
                <a:spcPct val="110000"/>
              </a:lnSpc>
              <a:spcAft>
                <a:spcPts val="400"/>
              </a:spcAft>
            </a:pPr>
            <a:endParaRPr lang="en-US" i="1" u="sng" dirty="0"/>
          </a:p>
          <a:p>
            <a:pPr>
              <a:lnSpc>
                <a:spcPct val="110000"/>
              </a:lnSpc>
              <a:spcAft>
                <a:spcPts val="400"/>
              </a:spcAft>
            </a:pPr>
            <a:endParaRPr lang="en-US" i="1" u="sng" dirty="0"/>
          </a:p>
        </p:txBody>
      </p:sp>
    </p:spTree>
    <p:extLst>
      <p:ext uri="{BB962C8B-B14F-4D97-AF65-F5344CB8AC3E}">
        <p14:creationId xmlns:p14="http://schemas.microsoft.com/office/powerpoint/2010/main" val="3865901257"/>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4905" y="665825"/>
            <a:ext cx="8193666" cy="5339923"/>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Darwin called the process by which Earth was populated by new species, each adapted to its own environment, </a:t>
            </a:r>
            <a:r>
              <a:rPr lang="en-US" sz="2800" b="1" dirty="0">
                <a:latin typeface="Arial" panose="020B0604020202020204" pitchFamily="34" charset="0"/>
                <a:cs typeface="Arial" panose="020B0604020202020204" pitchFamily="34" charset="0"/>
              </a:rPr>
              <a:t>“</a:t>
            </a:r>
            <a:r>
              <a:rPr lang="en-US" sz="2800" b="1" i="1" dirty="0">
                <a:latin typeface="Arial" panose="020B0604020202020204" pitchFamily="34" charset="0"/>
                <a:cs typeface="Arial" panose="020B0604020202020204" pitchFamily="34" charset="0"/>
              </a:rPr>
              <a:t>Descent with Modification</a:t>
            </a:r>
            <a:r>
              <a:rPr lang="en-US" sz="2800" b="1" dirty="0">
                <a:latin typeface="Arial" panose="020B0604020202020204" pitchFamily="34" charset="0"/>
                <a:cs typeface="Arial" panose="020B0604020202020204" pitchFamily="34" charset="0"/>
              </a:rPr>
              <a:t>”.</a:t>
            </a:r>
          </a:p>
          <a:p>
            <a:endParaRPr lang="en-US" sz="2800" dirty="0">
              <a:latin typeface="Arial" panose="020B0604020202020204" pitchFamily="34" charset="0"/>
              <a:cs typeface="Arial" panose="020B0604020202020204" pitchFamily="34" charset="0"/>
            </a:endParaRPr>
          </a:p>
          <a:p>
            <a:r>
              <a:rPr lang="en-US" sz="2800" i="1" dirty="0">
                <a:latin typeface="Arial" panose="020B0604020202020204" pitchFamily="34" charset="0"/>
                <a:cs typeface="Arial" panose="020B0604020202020204" pitchFamily="34" charset="0"/>
              </a:rPr>
              <a:t>What kinds of evidence do we have that </a:t>
            </a:r>
            <a:r>
              <a:rPr lang="en-US" sz="2800" b="1" i="1" dirty="0">
                <a:latin typeface="Arial" panose="020B0604020202020204" pitchFamily="34" charset="0"/>
                <a:cs typeface="Arial" panose="020B0604020202020204" pitchFamily="34" charset="0"/>
              </a:rPr>
              <a:t>Descent with Modification</a:t>
            </a:r>
            <a:r>
              <a:rPr lang="en-US" sz="2800" i="1" dirty="0">
                <a:latin typeface="Arial" panose="020B0604020202020204" pitchFamily="34" charset="0"/>
                <a:cs typeface="Arial" panose="020B0604020202020204" pitchFamily="34" charset="0"/>
              </a:rPr>
              <a:t> occurred as living</a:t>
            </a:r>
            <a:r>
              <a:rPr lang="en-US" sz="2800" dirty="0">
                <a:latin typeface="Arial" panose="020B0604020202020204" pitchFamily="34" charset="0"/>
                <a:cs typeface="Arial" panose="020B0604020202020204" pitchFamily="34" charset="0"/>
              </a:rPr>
              <a:t> </a:t>
            </a:r>
            <a:r>
              <a:rPr lang="en-US" sz="2800" i="1" dirty="0">
                <a:latin typeface="Arial" panose="020B0604020202020204" pitchFamily="34" charset="0"/>
                <a:cs typeface="Arial" panose="020B0604020202020204" pitchFamily="34" charset="0"/>
              </a:rPr>
              <a:t>things populated Earth? Let’s look at a few.</a:t>
            </a:r>
          </a:p>
          <a:p>
            <a:endParaRPr lang="en-US" sz="2800" dirty="0">
              <a:latin typeface="Arial" panose="020B0604020202020204" pitchFamily="34" charset="0"/>
              <a:cs typeface="Arial" panose="020B0604020202020204" pitchFamily="34" charset="0"/>
            </a:endParaRPr>
          </a:p>
          <a:p>
            <a:pPr marL="914400">
              <a:spcAft>
                <a:spcPts val="600"/>
              </a:spcAft>
              <a:buFont typeface="+mj-lt"/>
              <a:buAutoNum type="arabicPeriod"/>
            </a:pPr>
            <a:r>
              <a:rPr lang="en-US" sz="2800" dirty="0" smtClean="0">
                <a:latin typeface="Arial" panose="020B0604020202020204" pitchFamily="34" charset="0"/>
                <a:cs typeface="Arial" panose="020B0604020202020204" pitchFamily="34" charset="0"/>
              </a:rPr>
              <a:t>  Fossils</a:t>
            </a:r>
            <a:endParaRPr lang="en-US" sz="2800" dirty="0">
              <a:latin typeface="Arial" panose="020B0604020202020204" pitchFamily="34" charset="0"/>
              <a:cs typeface="Arial" panose="020B0604020202020204" pitchFamily="34" charset="0"/>
            </a:endParaRPr>
          </a:p>
          <a:p>
            <a:pPr marL="914400">
              <a:spcAft>
                <a:spcPts val="600"/>
              </a:spcAft>
              <a:buFont typeface="+mj-lt"/>
              <a:buAutoNum type="arabicPeriod"/>
            </a:pPr>
            <a:r>
              <a:rPr lang="en-US" sz="2800" dirty="0" smtClean="0">
                <a:latin typeface="Arial" panose="020B0604020202020204" pitchFamily="34" charset="0"/>
                <a:cs typeface="Arial" panose="020B0604020202020204" pitchFamily="34" charset="0"/>
              </a:rPr>
              <a:t>  DNA</a:t>
            </a:r>
            <a:endParaRPr lang="en-US" sz="2800" dirty="0">
              <a:latin typeface="Arial" panose="020B0604020202020204" pitchFamily="34" charset="0"/>
              <a:cs typeface="Arial" panose="020B0604020202020204" pitchFamily="34" charset="0"/>
            </a:endParaRPr>
          </a:p>
          <a:p>
            <a:pPr marL="914400">
              <a:spcAft>
                <a:spcPts val="600"/>
              </a:spcAft>
              <a:buFont typeface="+mj-lt"/>
              <a:buAutoNum type="arabicPeriod"/>
            </a:pPr>
            <a:r>
              <a:rPr lang="en-US" sz="2800" dirty="0" smtClean="0">
                <a:latin typeface="Arial" panose="020B0604020202020204" pitchFamily="34" charset="0"/>
                <a:cs typeface="Arial" panose="020B0604020202020204" pitchFamily="34" charset="0"/>
              </a:rPr>
              <a:t>  Homology </a:t>
            </a:r>
            <a:r>
              <a:rPr lang="en-US" sz="2800" dirty="0">
                <a:latin typeface="Arial" panose="020B0604020202020204" pitchFamily="34" charset="0"/>
                <a:cs typeface="Arial" panose="020B0604020202020204" pitchFamily="34" charset="0"/>
              </a:rPr>
              <a:t>(“Homologous Structures”)</a:t>
            </a:r>
          </a:p>
          <a:p>
            <a:pPr marL="914400" indent="-914400"/>
            <a:endParaRPr lang="en-US" dirty="0"/>
          </a:p>
        </p:txBody>
      </p:sp>
    </p:spTree>
    <p:extLst>
      <p:ext uri="{BB962C8B-B14F-4D97-AF65-F5344CB8AC3E}">
        <p14:creationId xmlns:p14="http://schemas.microsoft.com/office/powerpoint/2010/main" val="4252999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2C7218-B2AE-E566-7FC1-30B593F6F6D3}"/>
              </a:ext>
            </a:extLst>
          </p:cNvPr>
          <p:cNvSpPr txBox="1"/>
          <p:nvPr/>
        </p:nvSpPr>
        <p:spPr>
          <a:xfrm>
            <a:off x="4052673" y="257452"/>
            <a:ext cx="4674076"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Some fossils give us clues about the evolution of traits over time.</a:t>
            </a:r>
          </a:p>
        </p:txBody>
      </p:sp>
      <p:sp>
        <p:nvSpPr>
          <p:cNvPr id="3" name="TextBox 2"/>
          <p:cNvSpPr txBox="1"/>
          <p:nvPr/>
        </p:nvSpPr>
        <p:spPr>
          <a:xfrm>
            <a:off x="426128" y="257452"/>
            <a:ext cx="3874951"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Fossil Evidence:</a:t>
            </a:r>
          </a:p>
        </p:txBody>
      </p:sp>
      <p:pic>
        <p:nvPicPr>
          <p:cNvPr id="3074" name="Picture 2" descr="File:Archaeopteryx lithographica, replica of London specimen, Staatliches Museum für Naturkunde Karlsruhe, Germany - 201009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762" y="1420427"/>
            <a:ext cx="3609013" cy="482544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ile:Archaeopteryx Philadelphi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3547" y="1420427"/>
            <a:ext cx="3661023" cy="243915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ile:Archaeopteryx lithographica by durbe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4852" y="3580738"/>
            <a:ext cx="3669718" cy="2665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898551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2C7218-B2AE-E566-7FC1-30B593F6F6D3}"/>
              </a:ext>
            </a:extLst>
          </p:cNvPr>
          <p:cNvSpPr txBox="1"/>
          <p:nvPr/>
        </p:nvSpPr>
        <p:spPr>
          <a:xfrm>
            <a:off x="488272" y="690081"/>
            <a:ext cx="3721642" cy="1200329"/>
          </a:xfrm>
          <a:prstGeom prst="rect">
            <a:avLst/>
          </a:prstGeom>
          <a:noFill/>
        </p:spPr>
        <p:txBody>
          <a:bodyPr wrap="square" rtlCol="0">
            <a:spAutoFit/>
          </a:bodyPr>
          <a:lstStyle/>
          <a:p>
            <a:r>
              <a:rPr lang="en-US" i="1" dirty="0">
                <a:latin typeface="Arial" panose="020B0604020202020204" pitchFamily="34" charset="0"/>
                <a:cs typeface="Arial" panose="020B0604020202020204" pitchFamily="34" charset="0"/>
              </a:rPr>
              <a:t>The histories of many species have been reconstructed using fossil layering and radiometric dating.</a:t>
            </a:r>
          </a:p>
        </p:txBody>
      </p:sp>
      <p:sp>
        <p:nvSpPr>
          <p:cNvPr id="3" name="TextBox 2"/>
          <p:cNvSpPr txBox="1"/>
          <p:nvPr/>
        </p:nvSpPr>
        <p:spPr>
          <a:xfrm>
            <a:off x="220043" y="97232"/>
            <a:ext cx="3874951"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Fossil Evidence:</a:t>
            </a:r>
          </a:p>
        </p:txBody>
      </p:sp>
      <p:pic>
        <p:nvPicPr>
          <p:cNvPr id="2052" name="Picture 4" descr="File:Soil profile 0-125c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071" y="1962386"/>
            <a:ext cx="3040878" cy="405450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502C7218-B2AE-E566-7FC1-30B593F6F6D3}"/>
              </a:ext>
            </a:extLst>
          </p:cNvPr>
          <p:cNvSpPr txBox="1"/>
          <p:nvPr/>
        </p:nvSpPr>
        <p:spPr>
          <a:xfrm>
            <a:off x="488272" y="6088866"/>
            <a:ext cx="3320249"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Digging “backwards through time”.</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9365" y="355108"/>
            <a:ext cx="4895463" cy="5948037"/>
          </a:xfrm>
          <a:prstGeom prst="rect">
            <a:avLst/>
          </a:prstGeom>
        </p:spPr>
      </p:pic>
    </p:spTree>
    <p:extLst>
      <p:ext uri="{BB962C8B-B14F-4D97-AF65-F5344CB8AC3E}">
        <p14:creationId xmlns:p14="http://schemas.microsoft.com/office/powerpoint/2010/main" val="1535687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Phenomenon – Question – Model</a:t>
            </a:r>
          </a:p>
        </p:txBody>
      </p:sp>
      <p:sp>
        <p:nvSpPr>
          <p:cNvPr id="3" name="Text Placeholder 2"/>
          <p:cNvSpPr>
            <a:spLocks noGrp="1"/>
          </p:cNvSpPr>
          <p:nvPr>
            <p:ph type="body" sz="quarter" idx="10"/>
          </p:nvPr>
        </p:nvSpPr>
        <p:spPr>
          <a:xfrm>
            <a:off x="428228" y="851157"/>
            <a:ext cx="8251825" cy="5442963"/>
          </a:xfrm>
        </p:spPr>
        <p:txBody>
          <a:bodyPr/>
          <a:lstStyle/>
          <a:p>
            <a:r>
              <a:rPr lang="en-US" b="1" dirty="0" smtClean="0">
                <a:ea typeface="Arial" charset="0"/>
                <a:cs typeface="Arial" charset="0"/>
                <a:sym typeface="Helvetica Light"/>
              </a:rPr>
              <a:t>Phenomenon</a:t>
            </a:r>
            <a:r>
              <a:rPr lang="en-US" b="1" dirty="0">
                <a:ea typeface="Arial" charset="0"/>
                <a:cs typeface="Arial" charset="0"/>
                <a:sym typeface="Helvetica Light"/>
              </a:rPr>
              <a:t>: </a:t>
            </a:r>
            <a:r>
              <a:rPr lang="en-US" dirty="0"/>
              <a:t>We see that life on this planet reflects an amazing amount of diversity, and yet all life has certain characteristics in common.</a:t>
            </a:r>
          </a:p>
          <a:p>
            <a:endParaRPr lang="en-US" b="1" dirty="0">
              <a:ea typeface="Arial" charset="0"/>
              <a:cs typeface="Arial" charset="0"/>
              <a:sym typeface="Helvetica Light"/>
            </a:endParaRPr>
          </a:p>
          <a:p>
            <a:r>
              <a:rPr lang="en-US" b="1" dirty="0">
                <a:ea typeface="Arial" charset="0"/>
                <a:cs typeface="Arial" charset="0"/>
              </a:rPr>
              <a:t>Big Question: </a:t>
            </a:r>
            <a:r>
              <a:rPr lang="en-US" dirty="0"/>
              <a:t>How did there come to be so many different kinds of living things on Earth, and why do they all have so much in common? </a:t>
            </a:r>
          </a:p>
          <a:p>
            <a:pPr lvl="0"/>
            <a:endParaRPr lang="en-US" b="1" dirty="0">
              <a:ea typeface="Arial" charset="0"/>
              <a:cs typeface="Arial" charset="0"/>
            </a:endParaRPr>
          </a:p>
          <a:p>
            <a:pPr lvl="0">
              <a:spcBef>
                <a:spcPts val="0"/>
              </a:spcBef>
              <a:spcAft>
                <a:spcPts val="400"/>
              </a:spcAft>
            </a:pPr>
            <a:r>
              <a:rPr lang="en-US" b="1" dirty="0" smtClean="0">
                <a:ea typeface="Arial" charset="0"/>
                <a:cs typeface="Arial" charset="0"/>
              </a:rPr>
              <a:t>Our Big Ideas**: </a:t>
            </a:r>
            <a:endParaRPr lang="en-US" b="1" dirty="0">
              <a:ea typeface="Arial" charset="0"/>
              <a:cs typeface="Arial" charset="0"/>
            </a:endParaRPr>
          </a:p>
          <a:p>
            <a:pPr marL="285750" lvl="0" indent="-285750" defTabSz="914400">
              <a:spcBef>
                <a:spcPts val="0"/>
              </a:spcBef>
              <a:spcAft>
                <a:spcPts val="400"/>
              </a:spcAft>
              <a:buFont typeface="Arial" panose="020B0604020202020204" pitchFamily="34" charset="0"/>
              <a:buChar char="•"/>
              <a:defRPr/>
            </a:pPr>
            <a:r>
              <a:rPr lang="en-US" dirty="0"/>
              <a:t>There are many different species on Earth. They all have a great deal in common, because they all </a:t>
            </a:r>
            <a:r>
              <a:rPr lang="en-US" b="1" dirty="0"/>
              <a:t>evolved by Natural Selection from a common ancestor</a:t>
            </a:r>
            <a:r>
              <a:rPr lang="en-US" dirty="0"/>
              <a:t>.</a:t>
            </a:r>
          </a:p>
          <a:p>
            <a:pPr marL="285750" lvl="0" indent="-285750" defTabSz="914400">
              <a:spcBef>
                <a:spcPts val="0"/>
              </a:spcBef>
              <a:spcAft>
                <a:spcPts val="400"/>
              </a:spcAft>
              <a:buFont typeface="Arial" panose="020B0604020202020204" pitchFamily="34" charset="0"/>
              <a:buChar char="•"/>
              <a:defRPr/>
            </a:pPr>
            <a:r>
              <a:rPr lang="en-US" dirty="0"/>
              <a:t>But they are also very different because they were </a:t>
            </a:r>
            <a:r>
              <a:rPr lang="en-US" b="1" dirty="0"/>
              <a:t>each shaped by their own particular environment</a:t>
            </a:r>
            <a:r>
              <a:rPr lang="en-US" dirty="0"/>
              <a:t> – and there are an almost infinite variety of environments on Earth. Darwin called the process by which Earth was populated by new species, each adapted to its own environment, “</a:t>
            </a:r>
            <a:r>
              <a:rPr lang="en-US" b="1" dirty="0"/>
              <a:t>Descent with Modification</a:t>
            </a:r>
            <a:r>
              <a:rPr lang="en-US" dirty="0" smtClean="0"/>
              <a:t>”.</a:t>
            </a:r>
          </a:p>
          <a:p>
            <a:pPr marL="285750" lvl="0" indent="-285750" defTabSz="914400">
              <a:spcBef>
                <a:spcPts val="0"/>
              </a:spcBef>
              <a:spcAft>
                <a:spcPts val="400"/>
              </a:spcAft>
              <a:buFont typeface="Arial" panose="020B0604020202020204" pitchFamily="34" charset="0"/>
              <a:buChar char="•"/>
              <a:defRPr/>
            </a:pPr>
            <a:endParaRPr lang="en-US" dirty="0" smtClean="0"/>
          </a:p>
          <a:p>
            <a:pPr lvl="0" defTabSz="914400">
              <a:spcBef>
                <a:spcPts val="0"/>
              </a:spcBef>
              <a:spcAft>
                <a:spcPts val="400"/>
              </a:spcAft>
              <a:defRPr/>
            </a:pPr>
            <a:r>
              <a:rPr lang="en-US" dirty="0" smtClean="0"/>
              <a:t>** We are not calling out a new model here. Please see next slide for details.</a:t>
            </a:r>
            <a:endParaRPr lang="en-US" dirty="0"/>
          </a:p>
        </p:txBody>
      </p:sp>
    </p:spTree>
    <p:extLst>
      <p:ext uri="{BB962C8B-B14F-4D97-AF65-F5344CB8AC3E}">
        <p14:creationId xmlns:p14="http://schemas.microsoft.com/office/powerpoint/2010/main" val="531962530"/>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81781" y="1070865"/>
            <a:ext cx="3079762" cy="400110"/>
          </a:xfrm>
          <a:prstGeom prst="rect">
            <a:avLst/>
          </a:prstGeom>
          <a:noFill/>
        </p:spPr>
        <p:txBody>
          <a:bodyPr wrap="square" rtlCol="0">
            <a:spAutoFit/>
          </a:bodyPr>
          <a:lstStyle/>
          <a:p>
            <a:pPr>
              <a:spcAft>
                <a:spcPts val="600"/>
              </a:spcAft>
            </a:pPr>
            <a:r>
              <a:rPr lang="en-US" sz="2000" i="1" dirty="0">
                <a:latin typeface="Arial" panose="020B0604020202020204" pitchFamily="34" charset="0"/>
                <a:cs typeface="Arial" panose="020B0604020202020204" pitchFamily="34" charset="0"/>
              </a:rPr>
              <a:t>Remember this tree?</a:t>
            </a:r>
          </a:p>
        </p:txBody>
      </p:sp>
      <p:sp>
        <p:nvSpPr>
          <p:cNvPr id="5" name="TextBox 4"/>
          <p:cNvSpPr txBox="1"/>
          <p:nvPr/>
        </p:nvSpPr>
        <p:spPr>
          <a:xfrm>
            <a:off x="525094" y="1148714"/>
            <a:ext cx="5052886" cy="1384995"/>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 of DNA humans have in common with some of our closest relatives…</a:t>
            </a:r>
          </a:p>
        </p:txBody>
      </p:sp>
      <p:pic>
        <p:nvPicPr>
          <p:cNvPr id="6" name="Picture 2">
            <a:extLst>
              <a:ext uri="{FF2B5EF4-FFF2-40B4-BE49-F238E27FC236}">
                <a16:creationId xmlns:a16="http://schemas.microsoft.com/office/drawing/2014/main" id="{77A20087-5019-1361-189E-3834B261098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6891" y="2332086"/>
            <a:ext cx="1147081" cy="854536"/>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8">
            <a:extLst>
              <a:ext uri="{FF2B5EF4-FFF2-40B4-BE49-F238E27FC236}">
                <a16:creationId xmlns:a16="http://schemas.microsoft.com/office/drawing/2014/main" id="{74FADCE9-0BA3-427E-364C-13A3BC5459ED}"/>
              </a:ext>
            </a:extLst>
          </p:cNvPr>
          <p:cNvSpPr>
            <a:spLocks noChangeAspect="1" noChangeArrowheads="1"/>
          </p:cNvSpPr>
          <p:nvPr/>
        </p:nvSpPr>
        <p:spPr bwMode="auto">
          <a:xfrm>
            <a:off x="4521200" y="278707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A158FB84-DA05-341B-756B-73767CD4CA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78340" y="3391436"/>
            <a:ext cx="983203" cy="1250867"/>
          </a:xfrm>
          <a:prstGeom prst="rect">
            <a:avLst/>
          </a:prstGeom>
        </p:spPr>
      </p:pic>
      <p:pic>
        <p:nvPicPr>
          <p:cNvPr id="9" name="Picture 10">
            <a:extLst>
              <a:ext uri="{FF2B5EF4-FFF2-40B4-BE49-F238E27FC236}">
                <a16:creationId xmlns:a16="http://schemas.microsoft.com/office/drawing/2014/main" id="{1B5F2AFB-9F6F-2DF4-786F-66411EFC95B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12416" y="4917476"/>
            <a:ext cx="1289494" cy="9541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a:extLst>
              <a:ext uri="{FF2B5EF4-FFF2-40B4-BE49-F238E27FC236}">
                <a16:creationId xmlns:a16="http://schemas.microsoft.com/office/drawing/2014/main" id="{FA5409AE-B66A-A502-D0F5-714A0805009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68968" y="1700679"/>
            <a:ext cx="1321918" cy="885639"/>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349095" y="2753403"/>
            <a:ext cx="7029378" cy="2865286"/>
            <a:chOff x="1472348" y="3632722"/>
            <a:chExt cx="7029378" cy="2865286"/>
          </a:xfrm>
        </p:grpSpPr>
        <p:grpSp>
          <p:nvGrpSpPr>
            <p:cNvPr id="12" name="Group 11"/>
            <p:cNvGrpSpPr/>
            <p:nvPr/>
          </p:nvGrpSpPr>
          <p:grpSpPr>
            <a:xfrm>
              <a:off x="1894242" y="3855820"/>
              <a:ext cx="4735285" cy="2237248"/>
              <a:chOff x="1518558" y="3494313"/>
              <a:chExt cx="4735285" cy="2237248"/>
            </a:xfrm>
          </p:grpSpPr>
          <p:cxnSp>
            <p:nvCxnSpPr>
              <p:cNvPr id="19" name="Straight Connector 18"/>
              <p:cNvCxnSpPr/>
              <p:nvPr/>
            </p:nvCxnSpPr>
            <p:spPr>
              <a:xfrm>
                <a:off x="1518558" y="4825094"/>
                <a:ext cx="2359478" cy="0"/>
              </a:xfrm>
              <a:prstGeom prst="line">
                <a:avLst/>
              </a:prstGeom>
              <a:ln w="76200">
                <a:solidFill>
                  <a:schemeClr val="tx1"/>
                </a:solidFill>
              </a:ln>
            </p:spPr>
            <p:style>
              <a:lnRef idx="2">
                <a:schemeClr val="dk1"/>
              </a:lnRef>
              <a:fillRef idx="0">
                <a:schemeClr val="dk1"/>
              </a:fillRef>
              <a:effectRef idx="1">
                <a:schemeClr val="dk1"/>
              </a:effectRef>
              <a:fontRef idx="minor">
                <a:schemeClr val="tx1"/>
              </a:fontRef>
            </p:style>
          </p:cxnSp>
          <p:cxnSp>
            <p:nvCxnSpPr>
              <p:cNvPr id="20" name="Straight Connector 19"/>
              <p:cNvCxnSpPr/>
              <p:nvPr/>
            </p:nvCxnSpPr>
            <p:spPr>
              <a:xfrm>
                <a:off x="3814151" y="4275365"/>
                <a:ext cx="742878" cy="0"/>
              </a:xfrm>
              <a:prstGeom prst="line">
                <a:avLst/>
              </a:prstGeom>
              <a:ln w="76200">
                <a:solidFill>
                  <a:schemeClr val="tx1"/>
                </a:solidFill>
              </a:ln>
            </p:spPr>
            <p:style>
              <a:lnRef idx="2">
                <a:schemeClr val="dk1"/>
              </a:lnRef>
              <a:fillRef idx="0">
                <a:schemeClr val="dk1"/>
              </a:fillRef>
              <a:effectRef idx="1">
                <a:schemeClr val="dk1"/>
              </a:effectRef>
              <a:fontRef idx="minor">
                <a:schemeClr val="tx1"/>
              </a:fontRef>
            </p:style>
          </p:cxnSp>
          <p:cxnSp>
            <p:nvCxnSpPr>
              <p:cNvPr id="21" name="Straight Connector 20"/>
              <p:cNvCxnSpPr/>
              <p:nvPr/>
            </p:nvCxnSpPr>
            <p:spPr>
              <a:xfrm>
                <a:off x="3852905" y="5454378"/>
                <a:ext cx="2376445" cy="2716"/>
              </a:xfrm>
              <a:prstGeom prst="line">
                <a:avLst/>
              </a:prstGeom>
              <a:ln w="76200">
                <a:solidFill>
                  <a:schemeClr val="tx1"/>
                </a:solidFill>
              </a:ln>
            </p:spPr>
            <p:style>
              <a:lnRef idx="2">
                <a:schemeClr val="dk1"/>
              </a:lnRef>
              <a:fillRef idx="0">
                <a:schemeClr val="dk1"/>
              </a:fillRef>
              <a:effectRef idx="1">
                <a:schemeClr val="dk1"/>
              </a:effectRef>
              <a:fontRef idx="minor">
                <a:schemeClr val="tx1"/>
              </a:fontRef>
            </p:style>
          </p:cxnSp>
          <p:cxnSp>
            <p:nvCxnSpPr>
              <p:cNvPr id="22" name="Straight Connector 21"/>
              <p:cNvCxnSpPr/>
              <p:nvPr/>
            </p:nvCxnSpPr>
            <p:spPr>
              <a:xfrm>
                <a:off x="4528458" y="3774621"/>
                <a:ext cx="574221" cy="0"/>
              </a:xfrm>
              <a:prstGeom prst="line">
                <a:avLst/>
              </a:prstGeom>
              <a:ln w="76200">
                <a:solidFill>
                  <a:schemeClr val="tx1"/>
                </a:solidFill>
              </a:ln>
            </p:spPr>
            <p:style>
              <a:lnRef idx="2">
                <a:schemeClr val="dk1"/>
              </a:lnRef>
              <a:fillRef idx="0">
                <a:schemeClr val="dk1"/>
              </a:fillRef>
              <a:effectRef idx="1">
                <a:schemeClr val="dk1"/>
              </a:effectRef>
              <a:fontRef idx="minor">
                <a:schemeClr val="tx1"/>
              </a:fontRef>
            </p:style>
          </p:cxnSp>
          <p:cxnSp>
            <p:nvCxnSpPr>
              <p:cNvPr id="23" name="Straight Connector 22"/>
              <p:cNvCxnSpPr/>
              <p:nvPr/>
            </p:nvCxnSpPr>
            <p:spPr>
              <a:xfrm>
                <a:off x="4559753" y="4770895"/>
                <a:ext cx="1694090" cy="0"/>
              </a:xfrm>
              <a:prstGeom prst="line">
                <a:avLst/>
              </a:prstGeom>
              <a:ln w="76200">
                <a:solidFill>
                  <a:schemeClr val="tx1"/>
                </a:solidFill>
              </a:ln>
            </p:spPr>
            <p:style>
              <a:lnRef idx="2">
                <a:schemeClr val="dk1"/>
              </a:lnRef>
              <a:fillRef idx="0">
                <a:schemeClr val="dk1"/>
              </a:fillRef>
              <a:effectRef idx="1">
                <a:schemeClr val="dk1"/>
              </a:effectRef>
              <a:fontRef idx="minor">
                <a:schemeClr val="tx1"/>
              </a:fontRef>
            </p:style>
          </p:cxnSp>
          <p:cxnSp>
            <p:nvCxnSpPr>
              <p:cNvPr id="24" name="Straight Connector 23"/>
              <p:cNvCxnSpPr/>
              <p:nvPr/>
            </p:nvCxnSpPr>
            <p:spPr>
              <a:xfrm>
                <a:off x="5102679" y="3494313"/>
                <a:ext cx="1151164" cy="0"/>
              </a:xfrm>
              <a:prstGeom prst="line">
                <a:avLst/>
              </a:prstGeom>
              <a:ln w="76200">
                <a:solidFill>
                  <a:schemeClr val="tx1"/>
                </a:solidFill>
              </a:ln>
            </p:spPr>
            <p:style>
              <a:lnRef idx="2">
                <a:schemeClr val="dk1"/>
              </a:lnRef>
              <a:fillRef idx="0">
                <a:schemeClr val="dk1"/>
              </a:fillRef>
              <a:effectRef idx="1">
                <a:schemeClr val="dk1"/>
              </a:effectRef>
              <a:fontRef idx="minor">
                <a:schemeClr val="tx1"/>
              </a:fontRef>
            </p:style>
          </p:cxnSp>
          <p:cxnSp>
            <p:nvCxnSpPr>
              <p:cNvPr id="25" name="Straight Connector 24"/>
              <p:cNvCxnSpPr/>
              <p:nvPr/>
            </p:nvCxnSpPr>
            <p:spPr>
              <a:xfrm flipV="1">
                <a:off x="5102679" y="4000729"/>
                <a:ext cx="1126671" cy="2"/>
              </a:xfrm>
              <a:prstGeom prst="line">
                <a:avLst/>
              </a:prstGeom>
              <a:ln w="76200">
                <a:solidFill>
                  <a:schemeClr val="tx1"/>
                </a:solidFill>
              </a:ln>
            </p:spPr>
            <p:style>
              <a:lnRef idx="2">
                <a:schemeClr val="dk1"/>
              </a:lnRef>
              <a:fillRef idx="0">
                <a:schemeClr val="dk1"/>
              </a:fillRef>
              <a:effectRef idx="1">
                <a:schemeClr val="dk1"/>
              </a:effectRef>
              <a:fontRef idx="minor">
                <a:schemeClr val="tx1"/>
              </a:fontRef>
            </p:style>
          </p:cxnSp>
          <p:cxnSp>
            <p:nvCxnSpPr>
              <p:cNvPr id="26" name="Straight Connector 25"/>
              <p:cNvCxnSpPr/>
              <p:nvPr/>
            </p:nvCxnSpPr>
            <p:spPr>
              <a:xfrm>
                <a:off x="3852905" y="4275365"/>
                <a:ext cx="0" cy="1205822"/>
              </a:xfrm>
              <a:prstGeom prst="line">
                <a:avLst/>
              </a:prstGeom>
              <a:ln w="76200"/>
              <a:effectLst/>
            </p:spPr>
            <p:style>
              <a:lnRef idx="2">
                <a:schemeClr val="dk1"/>
              </a:lnRef>
              <a:fillRef idx="0">
                <a:schemeClr val="dk1"/>
              </a:fillRef>
              <a:effectRef idx="1">
                <a:schemeClr val="dk1"/>
              </a:effectRef>
              <a:fontRef idx="minor">
                <a:schemeClr val="tx1"/>
              </a:fontRef>
            </p:style>
          </p:cxnSp>
          <p:cxnSp>
            <p:nvCxnSpPr>
              <p:cNvPr id="27" name="Straight Connector 26"/>
              <p:cNvCxnSpPr/>
              <p:nvPr/>
            </p:nvCxnSpPr>
            <p:spPr>
              <a:xfrm>
                <a:off x="4557029" y="3774621"/>
                <a:ext cx="0" cy="1050473"/>
              </a:xfrm>
              <a:prstGeom prst="line">
                <a:avLst/>
              </a:prstGeom>
              <a:ln w="76200"/>
              <a:effectLst/>
            </p:spPr>
            <p:style>
              <a:lnRef idx="2">
                <a:schemeClr val="dk1"/>
              </a:lnRef>
              <a:fillRef idx="0">
                <a:schemeClr val="dk1"/>
              </a:fillRef>
              <a:effectRef idx="1">
                <a:schemeClr val="dk1"/>
              </a:effectRef>
              <a:fontRef idx="minor">
                <a:schemeClr val="tx1"/>
              </a:fontRef>
            </p:style>
          </p:cxnSp>
          <p:cxnSp>
            <p:nvCxnSpPr>
              <p:cNvPr id="28" name="Straight Connector 27"/>
              <p:cNvCxnSpPr/>
              <p:nvPr/>
            </p:nvCxnSpPr>
            <p:spPr>
              <a:xfrm>
                <a:off x="5143499" y="3494313"/>
                <a:ext cx="0" cy="504615"/>
              </a:xfrm>
              <a:prstGeom prst="line">
                <a:avLst/>
              </a:prstGeom>
              <a:ln w="76200"/>
              <a:effectLst/>
            </p:spPr>
            <p:style>
              <a:lnRef idx="2">
                <a:schemeClr val="dk1"/>
              </a:lnRef>
              <a:fillRef idx="0">
                <a:schemeClr val="dk1"/>
              </a:fillRef>
              <a:effectRef idx="1">
                <a:schemeClr val="dk1"/>
              </a:effectRef>
              <a:fontRef idx="minor">
                <a:schemeClr val="tx1"/>
              </a:fontRef>
            </p:style>
          </p:cxnSp>
          <p:cxnSp>
            <p:nvCxnSpPr>
              <p:cNvPr id="29" name="Straight Connector 28"/>
              <p:cNvCxnSpPr/>
              <p:nvPr/>
            </p:nvCxnSpPr>
            <p:spPr>
              <a:xfrm>
                <a:off x="4557029" y="4681088"/>
                <a:ext cx="0" cy="1050473"/>
              </a:xfrm>
              <a:prstGeom prst="line">
                <a:avLst/>
              </a:prstGeom>
              <a:ln w="38100">
                <a:prstDash val="sysDot"/>
              </a:ln>
              <a:effectLst/>
            </p:spPr>
            <p:style>
              <a:lnRef idx="2">
                <a:schemeClr val="dk1"/>
              </a:lnRef>
              <a:fillRef idx="0">
                <a:schemeClr val="dk1"/>
              </a:fillRef>
              <a:effectRef idx="1">
                <a:schemeClr val="dk1"/>
              </a:effectRef>
              <a:fontRef idx="minor">
                <a:schemeClr val="tx1"/>
              </a:fontRef>
            </p:style>
          </p:cxnSp>
          <p:cxnSp>
            <p:nvCxnSpPr>
              <p:cNvPr id="30" name="Straight Connector 29"/>
              <p:cNvCxnSpPr/>
              <p:nvPr/>
            </p:nvCxnSpPr>
            <p:spPr>
              <a:xfrm>
                <a:off x="5143499" y="3998928"/>
                <a:ext cx="0" cy="1732633"/>
              </a:xfrm>
              <a:prstGeom prst="line">
                <a:avLst/>
              </a:prstGeom>
              <a:ln w="38100">
                <a:prstDash val="sysDot"/>
              </a:ln>
              <a:effectLst/>
            </p:spPr>
            <p:style>
              <a:lnRef idx="2">
                <a:schemeClr val="dk1"/>
              </a:lnRef>
              <a:fillRef idx="0">
                <a:schemeClr val="dk1"/>
              </a:fillRef>
              <a:effectRef idx="1">
                <a:schemeClr val="dk1"/>
              </a:effectRef>
              <a:fontRef idx="minor">
                <a:schemeClr val="tx1"/>
              </a:fontRef>
            </p:style>
          </p:cxnSp>
          <p:cxnSp>
            <p:nvCxnSpPr>
              <p:cNvPr id="31" name="Straight Connector 30"/>
              <p:cNvCxnSpPr/>
              <p:nvPr/>
            </p:nvCxnSpPr>
            <p:spPr>
              <a:xfrm>
                <a:off x="3862472" y="5429472"/>
                <a:ext cx="0" cy="302088"/>
              </a:xfrm>
              <a:prstGeom prst="line">
                <a:avLst/>
              </a:prstGeom>
              <a:ln w="38100">
                <a:prstDash val="sysDot"/>
              </a:ln>
              <a:effectLst/>
            </p:spPr>
            <p:style>
              <a:lnRef idx="2">
                <a:schemeClr val="dk1"/>
              </a:lnRef>
              <a:fillRef idx="0">
                <a:schemeClr val="dk1"/>
              </a:fillRef>
              <a:effectRef idx="1">
                <a:schemeClr val="dk1"/>
              </a:effectRef>
              <a:fontRef idx="minor">
                <a:schemeClr val="tx1"/>
              </a:fontRef>
            </p:style>
          </p:cxnSp>
        </p:grpSp>
        <p:sp>
          <p:nvSpPr>
            <p:cNvPr id="13" name="TextBox 12"/>
            <p:cNvSpPr txBox="1"/>
            <p:nvPr/>
          </p:nvSpPr>
          <p:spPr>
            <a:xfrm>
              <a:off x="1472348" y="6128675"/>
              <a:ext cx="2717487"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Millions of years ago</a:t>
              </a:r>
            </a:p>
          </p:txBody>
        </p:sp>
        <p:sp>
          <p:nvSpPr>
            <p:cNvPr id="14" name="TextBox 13"/>
            <p:cNvSpPr txBox="1"/>
            <p:nvPr/>
          </p:nvSpPr>
          <p:spPr>
            <a:xfrm>
              <a:off x="6701233" y="5618857"/>
              <a:ext cx="1800493" cy="646331"/>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Orangutan</a:t>
              </a:r>
            </a:p>
            <a:p>
              <a:r>
                <a:rPr lang="en-US" b="1" dirty="0">
                  <a:latin typeface="Arial" panose="020B0604020202020204" pitchFamily="34" charset="0"/>
                  <a:cs typeface="Arial" panose="020B0604020202020204" pitchFamily="34" charset="0"/>
                </a:rPr>
                <a:t>(96.3% similar)</a:t>
              </a:r>
            </a:p>
          </p:txBody>
        </p:sp>
        <p:sp>
          <p:nvSpPr>
            <p:cNvPr id="15" name="TextBox 14"/>
            <p:cNvSpPr txBox="1"/>
            <p:nvPr/>
          </p:nvSpPr>
          <p:spPr>
            <a:xfrm>
              <a:off x="6692221" y="4896189"/>
              <a:ext cx="1800493" cy="646331"/>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Gorilla</a:t>
              </a:r>
            </a:p>
            <a:p>
              <a:r>
                <a:rPr lang="en-US" b="1" dirty="0">
                  <a:latin typeface="Arial" panose="020B0604020202020204" pitchFamily="34" charset="0"/>
                  <a:cs typeface="Arial" panose="020B0604020202020204" pitchFamily="34" charset="0"/>
                </a:rPr>
                <a:t>(97.7% similar)</a:t>
              </a:r>
            </a:p>
          </p:txBody>
        </p:sp>
        <p:sp>
          <p:nvSpPr>
            <p:cNvPr id="16" name="TextBox 15"/>
            <p:cNvSpPr txBox="1"/>
            <p:nvPr/>
          </p:nvSpPr>
          <p:spPr>
            <a:xfrm>
              <a:off x="6692221" y="4090469"/>
              <a:ext cx="1800493" cy="646331"/>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Chimpanzee</a:t>
              </a:r>
            </a:p>
            <a:p>
              <a:r>
                <a:rPr lang="en-US" b="1" dirty="0">
                  <a:latin typeface="Arial" panose="020B0604020202020204" pitchFamily="34" charset="0"/>
                  <a:cs typeface="Arial" panose="020B0604020202020204" pitchFamily="34" charset="0"/>
                </a:rPr>
                <a:t>(98.2% similar)</a:t>
              </a:r>
            </a:p>
          </p:txBody>
        </p:sp>
        <p:sp>
          <p:nvSpPr>
            <p:cNvPr id="17" name="TextBox 16"/>
            <p:cNvSpPr txBox="1"/>
            <p:nvPr/>
          </p:nvSpPr>
          <p:spPr>
            <a:xfrm>
              <a:off x="6701233" y="3632722"/>
              <a:ext cx="966931"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Human</a:t>
              </a:r>
            </a:p>
          </p:txBody>
        </p:sp>
        <p:sp>
          <p:nvSpPr>
            <p:cNvPr id="18" name="TextBox 17"/>
            <p:cNvSpPr txBox="1"/>
            <p:nvPr/>
          </p:nvSpPr>
          <p:spPr>
            <a:xfrm>
              <a:off x="4058112" y="6128676"/>
              <a:ext cx="2672526"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15       8   	5  Present</a:t>
              </a:r>
            </a:p>
          </p:txBody>
        </p:sp>
      </p:grpSp>
      <p:sp>
        <p:nvSpPr>
          <p:cNvPr id="33" name="TextBox 32"/>
          <p:cNvSpPr txBox="1"/>
          <p:nvPr/>
        </p:nvSpPr>
        <p:spPr>
          <a:xfrm>
            <a:off x="626606" y="3328024"/>
            <a:ext cx="2146742" cy="646331"/>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Ancestral Primate</a:t>
            </a:r>
          </a:p>
          <a:p>
            <a:r>
              <a:rPr lang="en-US" b="1" dirty="0">
                <a:latin typeface="Arial" panose="020B0604020202020204" pitchFamily="34" charset="0"/>
                <a:cs typeface="Arial" panose="020B0604020202020204" pitchFamily="34" charset="0"/>
              </a:rPr>
              <a:t>(92.0% similar)</a:t>
            </a:r>
          </a:p>
        </p:txBody>
      </p:sp>
      <p:sp>
        <p:nvSpPr>
          <p:cNvPr id="35" name="TextBox 34"/>
          <p:cNvSpPr txBox="1"/>
          <p:nvPr/>
        </p:nvSpPr>
        <p:spPr>
          <a:xfrm>
            <a:off x="543145" y="5763477"/>
            <a:ext cx="8096664" cy="707886"/>
          </a:xfrm>
          <a:prstGeom prst="rect">
            <a:avLst/>
          </a:prstGeom>
          <a:noFill/>
        </p:spPr>
        <p:txBody>
          <a:bodyPr wrap="square" rtlCol="0">
            <a:spAutoFit/>
          </a:bodyPr>
          <a:lstStyle/>
          <a:p>
            <a:r>
              <a:rPr lang="en-US" sz="2000" b="1" dirty="0">
                <a:solidFill>
                  <a:srgbClr val="C00000"/>
                </a:solidFill>
                <a:latin typeface="Arial" panose="020B0604020202020204" pitchFamily="34" charset="0"/>
                <a:cs typeface="Arial" panose="020B0604020202020204" pitchFamily="34" charset="0"/>
              </a:rPr>
              <a:t>Key Point:</a:t>
            </a:r>
          </a:p>
          <a:p>
            <a:r>
              <a:rPr lang="en-US" sz="2000" dirty="0">
                <a:solidFill>
                  <a:srgbClr val="C00000"/>
                </a:solidFill>
                <a:latin typeface="Arial" panose="020B0604020202020204" pitchFamily="34" charset="0"/>
                <a:cs typeface="Arial" panose="020B0604020202020204" pitchFamily="34" charset="0"/>
              </a:rPr>
              <a:t>The more DNA we have in common the more closely related we are.</a:t>
            </a:r>
          </a:p>
        </p:txBody>
      </p:sp>
      <p:sp>
        <p:nvSpPr>
          <p:cNvPr id="32" name="TextBox 31"/>
          <p:cNvSpPr txBox="1"/>
          <p:nvPr/>
        </p:nvSpPr>
        <p:spPr>
          <a:xfrm>
            <a:off x="349095" y="333222"/>
            <a:ext cx="3351994" cy="646331"/>
          </a:xfrm>
          <a:prstGeom prst="rect">
            <a:avLst/>
          </a:prstGeom>
          <a:noFill/>
        </p:spPr>
        <p:txBody>
          <a:bodyPr wrap="square" rtlCol="0">
            <a:spAutoFit/>
          </a:bodyPr>
          <a:lstStyle/>
          <a:p>
            <a:r>
              <a:rPr lang="en-US" sz="3600" b="1" dirty="0"/>
              <a:t>DNA Evidence:</a:t>
            </a:r>
          </a:p>
        </p:txBody>
      </p:sp>
    </p:spTree>
    <p:extLst>
      <p:ext uri="{BB962C8B-B14F-4D97-AF65-F5344CB8AC3E}">
        <p14:creationId xmlns:p14="http://schemas.microsoft.com/office/powerpoint/2010/main" val="67782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6724" y="205781"/>
            <a:ext cx="8849032" cy="1077218"/>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 of DNA humans have in common with some of our other relatives:</a:t>
            </a:r>
          </a:p>
        </p:txBody>
      </p:sp>
      <p:sp>
        <p:nvSpPr>
          <p:cNvPr id="7" name="AutoShape 8">
            <a:extLst>
              <a:ext uri="{FF2B5EF4-FFF2-40B4-BE49-F238E27FC236}">
                <a16:creationId xmlns:a16="http://schemas.microsoft.com/office/drawing/2014/main" id="{74FADCE9-0BA3-427E-364C-13A3BC5459ED}"/>
              </a:ext>
            </a:extLst>
          </p:cNvPr>
          <p:cNvSpPr>
            <a:spLocks noChangeAspect="1" noChangeArrowheads="1"/>
          </p:cNvSpPr>
          <p:nvPr/>
        </p:nvSpPr>
        <p:spPr bwMode="auto">
          <a:xfrm>
            <a:off x="3682754" y="332986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12">
            <a:extLst>
              <a:ext uri="{FF2B5EF4-FFF2-40B4-BE49-F238E27FC236}">
                <a16:creationId xmlns:a16="http://schemas.microsoft.com/office/drawing/2014/main" id="{FA5409AE-B66A-A502-D0F5-714A0805009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4089" y="1296161"/>
            <a:ext cx="1734302" cy="1161922"/>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525006" y="3329866"/>
            <a:ext cx="2715344" cy="3193182"/>
          </a:xfrm>
          <a:prstGeom prst="rect">
            <a:avLst/>
          </a:prstGeom>
          <a:noFill/>
        </p:spPr>
        <p:txBody>
          <a:bodyPr wrap="square" rtlCol="0">
            <a:spAutoFit/>
          </a:bodyPr>
          <a:lstStyle/>
          <a:p>
            <a:pPr>
              <a:spcAft>
                <a:spcPts val="1800"/>
              </a:spcAft>
            </a:pPr>
            <a:r>
              <a:rPr lang="en-US" sz="3200" dirty="0">
                <a:solidFill>
                  <a:srgbClr val="C00000"/>
                </a:solidFill>
                <a:latin typeface="Arial" panose="020B0604020202020204" pitchFamily="34" charset="0"/>
                <a:cs typeface="Arial" panose="020B0604020202020204" pitchFamily="34" charset="0"/>
              </a:rPr>
              <a:t>Mouse: </a:t>
            </a:r>
            <a:r>
              <a:rPr lang="en-US" sz="3200" dirty="0">
                <a:latin typeface="Arial" panose="020B0604020202020204" pitchFamily="34" charset="0"/>
                <a:cs typeface="Arial" panose="020B0604020202020204" pitchFamily="34" charset="0"/>
              </a:rPr>
              <a:t>92%</a:t>
            </a:r>
          </a:p>
          <a:p>
            <a:pPr>
              <a:spcAft>
                <a:spcPts val="1800"/>
              </a:spcAft>
            </a:pPr>
            <a:r>
              <a:rPr lang="en-US" sz="3200" dirty="0">
                <a:solidFill>
                  <a:srgbClr val="C00000"/>
                </a:solidFill>
                <a:latin typeface="Arial" panose="020B0604020202020204" pitchFamily="34" charset="0"/>
                <a:cs typeface="Arial" panose="020B0604020202020204" pitchFamily="34" charset="0"/>
              </a:rPr>
              <a:t>Fruit fly: </a:t>
            </a:r>
            <a:r>
              <a:rPr lang="en-US" sz="3200" dirty="0">
                <a:latin typeface="Arial" panose="020B0604020202020204" pitchFamily="34" charset="0"/>
                <a:cs typeface="Arial" panose="020B0604020202020204" pitchFamily="34" charset="0"/>
              </a:rPr>
              <a:t>44%</a:t>
            </a:r>
          </a:p>
          <a:p>
            <a:pPr>
              <a:spcAft>
                <a:spcPts val="1800"/>
              </a:spcAft>
            </a:pPr>
            <a:r>
              <a:rPr lang="en-US" sz="3200" dirty="0">
                <a:solidFill>
                  <a:srgbClr val="C00000"/>
                </a:solidFill>
                <a:latin typeface="Arial" panose="020B0604020202020204" pitchFamily="34" charset="0"/>
                <a:cs typeface="Arial" panose="020B0604020202020204" pitchFamily="34" charset="0"/>
              </a:rPr>
              <a:t>Yeast: </a:t>
            </a:r>
            <a:r>
              <a:rPr lang="en-US" sz="3200" dirty="0">
                <a:latin typeface="Arial" panose="020B0604020202020204" pitchFamily="34" charset="0"/>
                <a:cs typeface="Arial" panose="020B0604020202020204" pitchFamily="34" charset="0"/>
              </a:rPr>
              <a:t>26%</a:t>
            </a:r>
          </a:p>
          <a:p>
            <a:pPr>
              <a:spcAft>
                <a:spcPts val="1800"/>
              </a:spcAft>
            </a:pPr>
            <a:r>
              <a:rPr lang="en-US" sz="3200" dirty="0">
                <a:solidFill>
                  <a:srgbClr val="C00000"/>
                </a:solidFill>
                <a:latin typeface="Arial" panose="020B0604020202020204" pitchFamily="34" charset="0"/>
                <a:cs typeface="Arial" panose="020B0604020202020204" pitchFamily="34" charset="0"/>
              </a:rPr>
              <a:t>Plant: </a:t>
            </a:r>
            <a:r>
              <a:rPr lang="en-US" sz="3200" dirty="0">
                <a:latin typeface="Arial" panose="020B0604020202020204" pitchFamily="34" charset="0"/>
                <a:cs typeface="Arial" panose="020B0604020202020204" pitchFamily="34" charset="0"/>
              </a:rPr>
              <a:t>18%</a:t>
            </a:r>
          </a:p>
          <a:p>
            <a:endParaRPr lang="en-US" sz="1350" dirty="0"/>
          </a:p>
        </p:txBody>
      </p:sp>
      <p:sp>
        <p:nvSpPr>
          <p:cNvPr id="37" name="TextBox 36"/>
          <p:cNvSpPr txBox="1"/>
          <p:nvPr/>
        </p:nvSpPr>
        <p:spPr>
          <a:xfrm>
            <a:off x="255849" y="1455741"/>
            <a:ext cx="2984501" cy="1015663"/>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The more DNA we have in common the more closely related we are…</a:t>
            </a:r>
          </a:p>
        </p:txBody>
      </p:sp>
      <p:sp>
        <p:nvSpPr>
          <p:cNvPr id="38" name="TextBox 37"/>
          <p:cNvSpPr txBox="1"/>
          <p:nvPr/>
        </p:nvSpPr>
        <p:spPr>
          <a:xfrm>
            <a:off x="5711044" y="1382586"/>
            <a:ext cx="2984501" cy="1323439"/>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…a</a:t>
            </a:r>
            <a:r>
              <a:rPr lang="en-US" sz="2000" u="sng" dirty="0">
                <a:latin typeface="Arial" panose="020B0604020202020204" pitchFamily="34" charset="0"/>
                <a:cs typeface="Arial" panose="020B0604020202020204" pitchFamily="34" charset="0"/>
              </a:rPr>
              <a:t>nd</a:t>
            </a:r>
            <a:r>
              <a:rPr lang="en-US" sz="2000" dirty="0">
                <a:latin typeface="Arial" panose="020B0604020202020204" pitchFamily="34" charset="0"/>
                <a:cs typeface="Arial" panose="020B0604020202020204" pitchFamily="34" charset="0"/>
              </a:rPr>
              <a:t> the further back in time you would need to go to find our common ancestor!</a:t>
            </a:r>
          </a:p>
        </p:txBody>
      </p:sp>
      <p:pic>
        <p:nvPicPr>
          <p:cNvPr id="1026" name="Picture 2" descr="File:Мышь 2.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56465" y="2486049"/>
            <a:ext cx="3084775" cy="162721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File:Drosophila melanogaster ♀ (38978426500).jpg"/>
          <p:cNvPicPr>
            <a:picLocks noChangeAspect="1" noChangeArrowheads="1"/>
          </p:cNvPicPr>
          <p:nvPr/>
        </p:nvPicPr>
        <p:blipFill rotWithShape="1">
          <a:blip r:embed="rId5" cstate="hqprint">
            <a:clrChange>
              <a:clrFrom>
                <a:srgbClr val="E8E6E7"/>
              </a:clrFrom>
              <a:clrTo>
                <a:srgbClr val="E8E6E7">
                  <a:alpha val="0"/>
                </a:srgbClr>
              </a:clrTo>
            </a:clrChange>
            <a:extLst>
              <a:ext uri="{28A0092B-C50C-407E-A947-70E740481C1C}">
                <a14:useLocalDpi xmlns:a14="http://schemas.microsoft.com/office/drawing/2010/main" val="0"/>
              </a:ext>
            </a:extLst>
          </a:blip>
          <a:srcRect/>
          <a:stretch/>
        </p:blipFill>
        <p:spPr bwMode="auto">
          <a:xfrm>
            <a:off x="4146958" y="3241213"/>
            <a:ext cx="1458022" cy="116962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leaf, flower, green, plant, soil, flowering plant, plant stem, wildflower, dicotyledon"/>
          <p:cNvPicPr>
            <a:picLocks noChangeAspect="1" noChangeArrowheads="1"/>
          </p:cNvPicPr>
          <p:nvPr/>
        </p:nvPicPr>
        <p:blipFill rotWithShape="1">
          <a:blip r:embed="rId6" cstate="hqprint">
            <a:extLst>
              <a:ext uri="{28A0092B-C50C-407E-A947-70E740481C1C}">
                <a14:useLocalDpi xmlns:a14="http://schemas.microsoft.com/office/drawing/2010/main" val="0"/>
              </a:ext>
            </a:extLst>
          </a:blip>
          <a:srcRect/>
          <a:stretch/>
        </p:blipFill>
        <p:spPr bwMode="auto">
          <a:xfrm>
            <a:off x="4146958" y="5069897"/>
            <a:ext cx="1235378" cy="145315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ile:Saccharomyces cerevisiae 400x img428.jpg"/>
          <p:cNvPicPr>
            <a:picLocks noChangeAspect="1" noChangeArrowheads="1"/>
          </p:cNvPicPr>
          <p:nvPr/>
        </p:nvPicPr>
        <p:blipFill rotWithShape="1">
          <a:blip r:embed="rId7" cstate="hqprint">
            <a:extLst>
              <a:ext uri="{28A0092B-C50C-407E-A947-70E740481C1C}">
                <a14:useLocalDpi xmlns:a14="http://schemas.microsoft.com/office/drawing/2010/main" val="0"/>
              </a:ext>
            </a:extLst>
          </a:blip>
          <a:srcRect t="-2564"/>
          <a:stretch/>
        </p:blipFill>
        <p:spPr bwMode="auto">
          <a:xfrm>
            <a:off x="3230531" y="4169200"/>
            <a:ext cx="1363120" cy="139631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5711044" y="3270766"/>
            <a:ext cx="2715344" cy="3193182"/>
          </a:xfrm>
          <a:prstGeom prst="rect">
            <a:avLst/>
          </a:prstGeom>
          <a:noFill/>
        </p:spPr>
        <p:txBody>
          <a:bodyPr wrap="square" rtlCol="0">
            <a:spAutoFit/>
          </a:bodyPr>
          <a:lstStyle/>
          <a:p>
            <a:pPr>
              <a:spcAft>
                <a:spcPts val="1800"/>
              </a:spcAft>
            </a:pPr>
            <a:r>
              <a:rPr lang="en-US" sz="3200" dirty="0">
                <a:latin typeface="Arial" panose="020B0604020202020204" pitchFamily="34" charset="0"/>
                <a:cs typeface="Arial" panose="020B0604020202020204" pitchFamily="34" charset="0"/>
              </a:rPr>
              <a:t>80 Mya</a:t>
            </a:r>
          </a:p>
          <a:p>
            <a:pPr>
              <a:spcAft>
                <a:spcPts val="1800"/>
              </a:spcAft>
            </a:pPr>
            <a:r>
              <a:rPr lang="en-US" sz="3200" dirty="0">
                <a:latin typeface="Arial" panose="020B0604020202020204" pitchFamily="34" charset="0"/>
                <a:cs typeface="Arial" panose="020B0604020202020204" pitchFamily="34" charset="0"/>
              </a:rPr>
              <a:t>600 Mya</a:t>
            </a:r>
          </a:p>
          <a:p>
            <a:pPr>
              <a:spcAft>
                <a:spcPts val="1800"/>
              </a:spcAft>
            </a:pPr>
            <a:r>
              <a:rPr lang="en-US" sz="3200" dirty="0">
                <a:latin typeface="Arial" panose="020B0604020202020204" pitchFamily="34" charset="0"/>
                <a:cs typeface="Arial" panose="020B0604020202020204" pitchFamily="34" charset="0"/>
              </a:rPr>
              <a:t>1000 Mya</a:t>
            </a:r>
          </a:p>
          <a:p>
            <a:pPr>
              <a:spcAft>
                <a:spcPts val="1800"/>
              </a:spcAft>
            </a:pPr>
            <a:r>
              <a:rPr lang="en-US" sz="3200" dirty="0">
                <a:latin typeface="Arial" panose="020B0604020202020204" pitchFamily="34" charset="0"/>
                <a:cs typeface="Arial" panose="020B0604020202020204" pitchFamily="34" charset="0"/>
              </a:rPr>
              <a:t>1500 Mya</a:t>
            </a:r>
          </a:p>
          <a:p>
            <a:endParaRPr lang="en-US" sz="1350" dirty="0"/>
          </a:p>
        </p:txBody>
      </p:sp>
      <p:sp>
        <p:nvSpPr>
          <p:cNvPr id="44" name="TextBox 43"/>
          <p:cNvSpPr txBox="1"/>
          <p:nvPr/>
        </p:nvSpPr>
        <p:spPr>
          <a:xfrm>
            <a:off x="5711044" y="2841103"/>
            <a:ext cx="3453537" cy="400110"/>
          </a:xfrm>
          <a:prstGeom prst="rect">
            <a:avLst/>
          </a:prstGeom>
          <a:noFill/>
        </p:spPr>
        <p:txBody>
          <a:bodyPr wrap="square" rtlCol="0">
            <a:spAutoFit/>
          </a:bodyPr>
          <a:lstStyle/>
          <a:p>
            <a:r>
              <a:rPr lang="en-US" sz="2000" i="1" dirty="0">
                <a:latin typeface="Arial" panose="020B0604020202020204" pitchFamily="34" charset="0"/>
                <a:cs typeface="Arial" panose="020B0604020202020204" pitchFamily="34" charset="0"/>
              </a:rPr>
              <a:t>Last ancestor in common:</a:t>
            </a:r>
          </a:p>
        </p:txBody>
      </p:sp>
    </p:spTree>
    <p:extLst>
      <p:ext uri="{BB962C8B-B14F-4D97-AF65-F5344CB8AC3E}">
        <p14:creationId xmlns:p14="http://schemas.microsoft.com/office/powerpoint/2010/main" val="3862271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p:bldP spid="38" grpId="0"/>
      <p:bldP spid="43" grpId="0"/>
      <p:bldP spid="4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2787" y="4238082"/>
            <a:ext cx="2782528" cy="1938992"/>
          </a:xfrm>
          <a:prstGeom prst="rect">
            <a:avLst/>
          </a:prstGeom>
          <a:noFill/>
          <a:ln>
            <a:solidFill>
              <a:schemeClr val="tx1"/>
            </a:solidFill>
          </a:ln>
        </p:spPr>
        <p:txBody>
          <a:bodyPr wrap="square" rtlCol="0">
            <a:spAutoFit/>
          </a:bodyPr>
          <a:lstStyle/>
          <a:p>
            <a:r>
              <a:rPr lang="en-US" sz="2000" i="1" dirty="0">
                <a:latin typeface="Arial" panose="020B0604020202020204" pitchFamily="34" charset="0"/>
                <a:cs typeface="Arial" panose="020B0604020202020204" pitchFamily="34" charset="0"/>
              </a:rPr>
              <a:t>Ancestral structures became modified as species evolved in different environments that favored different traits.</a:t>
            </a:r>
          </a:p>
        </p:txBody>
      </p:sp>
      <p:pic>
        <p:nvPicPr>
          <p:cNvPr id="1026" name="Picture 2">
            <a:extLst>
              <a:ext uri="{FF2B5EF4-FFF2-40B4-BE49-F238E27FC236}">
                <a16:creationId xmlns:a16="http://schemas.microsoft.com/office/drawing/2014/main" id="{3AEFDB99-B44F-811F-73F0-500F6655C50E}"/>
              </a:ext>
            </a:extLst>
          </p:cNvPr>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b="8471"/>
          <a:stretch/>
        </p:blipFill>
        <p:spPr bwMode="auto">
          <a:xfrm>
            <a:off x="1361496" y="1162233"/>
            <a:ext cx="6601773" cy="433125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17172" y="569632"/>
            <a:ext cx="8166084"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Homologous structures of modern organisms…</a:t>
            </a:r>
          </a:p>
        </p:txBody>
      </p:sp>
      <p:sp>
        <p:nvSpPr>
          <p:cNvPr id="5" name="TextBox 4"/>
          <p:cNvSpPr txBox="1"/>
          <p:nvPr/>
        </p:nvSpPr>
        <p:spPr>
          <a:xfrm>
            <a:off x="137406" y="62976"/>
            <a:ext cx="4524975" cy="523220"/>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Evidence from Homology</a:t>
            </a:r>
          </a:p>
        </p:txBody>
      </p:sp>
      <p:sp>
        <p:nvSpPr>
          <p:cNvPr id="6" name="TextBox 5"/>
          <p:cNvSpPr txBox="1"/>
          <p:nvPr/>
        </p:nvSpPr>
        <p:spPr>
          <a:xfrm>
            <a:off x="1777414" y="6288368"/>
            <a:ext cx="5769934" cy="523220"/>
          </a:xfrm>
          <a:prstGeom prst="rect">
            <a:avLst/>
          </a:prstGeom>
          <a:noFill/>
        </p:spPr>
        <p:txBody>
          <a:bodyPr wrap="square" rtlCol="0">
            <a:spAutoFit/>
          </a:bodyPr>
          <a:lstStyle/>
          <a:p>
            <a:r>
              <a:rPr lang="en-US" sz="2800" dirty="0">
                <a:solidFill>
                  <a:srgbClr val="256800"/>
                </a:solidFill>
                <a:latin typeface="Arial" panose="020B0604020202020204" pitchFamily="34" charset="0"/>
                <a:cs typeface="Arial" panose="020B0604020202020204" pitchFamily="34" charset="0"/>
              </a:rPr>
              <a:t>What does this slide show us?</a:t>
            </a:r>
          </a:p>
        </p:txBody>
      </p:sp>
      <p:pic>
        <p:nvPicPr>
          <p:cNvPr id="8" name="Picture 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83630" y="5522253"/>
            <a:ext cx="914434" cy="929105"/>
          </a:xfrm>
          <a:prstGeom prst="rect">
            <a:avLst/>
          </a:prstGeom>
        </p:spPr>
      </p:pic>
      <p:sp>
        <p:nvSpPr>
          <p:cNvPr id="2" name="TextBox 1"/>
          <p:cNvSpPr txBox="1"/>
          <p:nvPr/>
        </p:nvSpPr>
        <p:spPr>
          <a:xfrm>
            <a:off x="7475886" y="3218122"/>
            <a:ext cx="97476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Whale</a:t>
            </a:r>
          </a:p>
        </p:txBody>
      </p:sp>
      <p:sp>
        <p:nvSpPr>
          <p:cNvPr id="9" name="TextBox 8"/>
          <p:cNvSpPr txBox="1"/>
          <p:nvPr/>
        </p:nvSpPr>
        <p:spPr>
          <a:xfrm>
            <a:off x="517172" y="3868750"/>
            <a:ext cx="97476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Human</a:t>
            </a:r>
          </a:p>
        </p:txBody>
      </p:sp>
      <p:sp>
        <p:nvSpPr>
          <p:cNvPr id="10" name="TextBox 9"/>
          <p:cNvSpPr txBox="1"/>
          <p:nvPr/>
        </p:nvSpPr>
        <p:spPr>
          <a:xfrm>
            <a:off x="4846325" y="5493489"/>
            <a:ext cx="97476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Bird</a:t>
            </a:r>
          </a:p>
        </p:txBody>
      </p:sp>
      <p:sp>
        <p:nvSpPr>
          <p:cNvPr id="11" name="TextBox 10"/>
          <p:cNvSpPr txBox="1"/>
          <p:nvPr/>
        </p:nvSpPr>
        <p:spPr>
          <a:xfrm>
            <a:off x="3293227" y="5493489"/>
            <a:ext cx="97476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Dog</a:t>
            </a:r>
          </a:p>
        </p:txBody>
      </p:sp>
    </p:spTree>
    <p:extLst>
      <p:ext uri="{BB962C8B-B14F-4D97-AF65-F5344CB8AC3E}">
        <p14:creationId xmlns:p14="http://schemas.microsoft.com/office/powerpoint/2010/main" val="2547323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latin typeface="Arial" panose="020B0604020202020204" pitchFamily="34" charset="0"/>
                <a:cs typeface="Arial" panose="020B0604020202020204" pitchFamily="34" charset="0"/>
              </a:rPr>
              <a:t>DNA evidence </a:t>
            </a:r>
            <a:r>
              <a:rPr lang="en-US" sz="2000" dirty="0">
                <a:latin typeface="Arial" panose="020B0604020202020204" pitchFamily="34" charset="0"/>
                <a:cs typeface="Arial" panose="020B0604020202020204" pitchFamily="34" charset="0"/>
              </a:rPr>
              <a:t>(with help from fossils) </a:t>
            </a:r>
            <a:r>
              <a:rPr lang="en-US" sz="3200" dirty="0">
                <a:latin typeface="Arial" panose="020B0604020202020204" pitchFamily="34" charset="0"/>
                <a:cs typeface="Arial" panose="020B0604020202020204" pitchFamily="34" charset="0"/>
              </a:rPr>
              <a:t>tells us…</a:t>
            </a: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Whales are Cousins to Hippos!</a:t>
            </a:r>
          </a:p>
        </p:txBody>
      </p:sp>
      <p:pic>
        <p:nvPicPr>
          <p:cNvPr id="3076" name="Picture 4" descr="https://upload.wikimedia.org/wikipedia/commons/2/28/Cladogram_of_Cetacea_within_Artiodactyla.png"/>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a:stretch/>
        </p:blipFill>
        <p:spPr bwMode="auto">
          <a:xfrm>
            <a:off x="764957" y="1417638"/>
            <a:ext cx="7921843" cy="4754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027052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ile:Pakicetus BW.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2728" y="1579081"/>
            <a:ext cx="3037205" cy="128322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File:Remingtonocetus B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0470" y="4221522"/>
            <a:ext cx="2900045" cy="1501008"/>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File:Rhodocetus BW.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8708" y="3750968"/>
            <a:ext cx="3225482" cy="1628869"/>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File:Dorudon BW.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0735" y="2876465"/>
            <a:ext cx="3532505" cy="1302612"/>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File:Squalodon BW.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40745" y="1484415"/>
            <a:ext cx="3321366" cy="150291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File:Kentriodon BW.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66008" y="228633"/>
            <a:ext cx="2493572" cy="140263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ile:Kutchicetus BW.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7192" y="3204293"/>
            <a:ext cx="2930525" cy="1498850"/>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944826" y="5682840"/>
            <a:ext cx="7617285" cy="1143000"/>
          </a:xfrm>
        </p:spPr>
        <p:txBody>
          <a:bodyPr>
            <a:noAutofit/>
          </a:bodyPr>
          <a:lstStyle/>
          <a:p>
            <a:pPr algn="l"/>
            <a:r>
              <a:rPr lang="en-US" sz="2000" u="sng" dirty="0">
                <a:latin typeface="Arial" panose="020B0604020202020204" pitchFamily="34" charset="0"/>
                <a:cs typeface="Arial" panose="020B0604020202020204" pitchFamily="34" charset="0"/>
              </a:rPr>
              <a:t>Fossils</a:t>
            </a:r>
            <a:r>
              <a:rPr lang="en-US" sz="2000" dirty="0">
                <a:latin typeface="Arial" panose="020B0604020202020204" pitchFamily="34" charset="0"/>
                <a:cs typeface="Arial" panose="020B0604020202020204" pitchFamily="34" charset="0"/>
              </a:rPr>
              <a:t> reveal how the common ancestor of whale and hippos changed over time to give rise to modern whales and dolphins.</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(These illustrations are based on fossil evidence.)</a:t>
            </a:r>
          </a:p>
        </p:txBody>
      </p:sp>
      <p:pic>
        <p:nvPicPr>
          <p:cNvPr id="2068" name="Picture 20" descr="File:Acrophyseter deinodon skull.jp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4872" y="4055692"/>
            <a:ext cx="1680845" cy="107368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ile:Ambulocetus BW.jpg"/>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394" y="2172364"/>
            <a:ext cx="3212059" cy="14574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31345" y="161181"/>
            <a:ext cx="3481071" cy="369332"/>
          </a:xfrm>
          <a:prstGeom prst="rect">
            <a:avLst/>
          </a:prstGeom>
          <a:noFill/>
        </p:spPr>
        <p:txBody>
          <a:bodyPr wrap="square" rtlCol="0">
            <a:spAutoFit/>
          </a:bodyPr>
          <a:lstStyle/>
          <a:p>
            <a:r>
              <a:rPr lang="en-US" dirty="0"/>
              <a:t>a terrestrial ancestor of cetaceans</a:t>
            </a:r>
          </a:p>
        </p:txBody>
      </p:sp>
      <p:sp>
        <p:nvSpPr>
          <p:cNvPr id="16" name="Right Arrow 15"/>
          <p:cNvSpPr/>
          <p:nvPr/>
        </p:nvSpPr>
        <p:spPr>
          <a:xfrm>
            <a:off x="998118" y="518035"/>
            <a:ext cx="3890336" cy="823831"/>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813990" y="445584"/>
            <a:ext cx="1706875" cy="923330"/>
          </a:xfrm>
          <a:prstGeom prst="rect">
            <a:avLst/>
          </a:prstGeom>
          <a:noFill/>
        </p:spPr>
        <p:txBody>
          <a:bodyPr wrap="squar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TIME</a:t>
            </a:r>
          </a:p>
        </p:txBody>
      </p:sp>
      <p:pic>
        <p:nvPicPr>
          <p:cNvPr id="2050" name="Picture 2" descr="File:Indohyus BW.jpg"/>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4872" y="443454"/>
            <a:ext cx="3189605" cy="1423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88864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2" descr="File:Mystice pelvis (wha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186" y="4438113"/>
            <a:ext cx="7799627" cy="2046507"/>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Free illustrations of Hippopotamu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354580" y="2230520"/>
            <a:ext cx="4259580" cy="190237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64818" y="282304"/>
            <a:ext cx="8267701" cy="1584539"/>
          </a:xfrm>
        </p:spPr>
        <p:txBody>
          <a:bodyPr>
            <a:noAutofit/>
          </a:bodyPr>
          <a:lstStyle/>
          <a:p>
            <a:pPr algn="l"/>
            <a:r>
              <a:rPr lang="en-US" sz="2400" dirty="0">
                <a:latin typeface="Arial" panose="020B0604020202020204" pitchFamily="34" charset="0"/>
                <a:cs typeface="Arial" panose="020B0604020202020204" pitchFamily="34" charset="0"/>
              </a:rPr>
              <a:t>Looking for </a:t>
            </a:r>
            <a:r>
              <a:rPr lang="en-US" sz="2400" b="1" dirty="0">
                <a:latin typeface="Arial" panose="020B0604020202020204" pitchFamily="34" charset="0"/>
                <a:cs typeface="Arial" panose="020B0604020202020204" pitchFamily="34" charset="0"/>
              </a:rPr>
              <a:t>homologous structures</a:t>
            </a:r>
            <a:r>
              <a:rPr lang="en-US" sz="2400" dirty="0">
                <a:latin typeface="Arial" panose="020B0604020202020204" pitchFamily="34" charset="0"/>
                <a:cs typeface="Arial" panose="020B0604020202020204" pitchFamily="34" charset="0"/>
              </a:rPr>
              <a:t> helps us to recognize that hippos and whales are made from </a:t>
            </a:r>
            <a:r>
              <a:rPr lang="en-US" sz="2400" b="1" dirty="0">
                <a:latin typeface="Arial" panose="020B0604020202020204" pitchFamily="34" charset="0"/>
                <a:cs typeface="Arial" panose="020B0604020202020204" pitchFamily="34" charset="0"/>
              </a:rPr>
              <a:t>the same parts</a:t>
            </a:r>
            <a:r>
              <a:rPr lang="en-US" sz="2400" dirty="0">
                <a:latin typeface="Arial" panose="020B0604020202020204" pitchFamily="34" charset="0"/>
                <a:cs typeface="Arial" panose="020B0604020202020204" pitchFamily="34" charset="0"/>
              </a:rPr>
              <a:t>, given by their common ancestor, but </a:t>
            </a:r>
            <a:r>
              <a:rPr lang="en-US" sz="2400" b="1" dirty="0">
                <a:latin typeface="Arial" panose="020B0604020202020204" pitchFamily="34" charset="0"/>
                <a:cs typeface="Arial" panose="020B0604020202020204" pitchFamily="34" charset="0"/>
              </a:rPr>
              <a:t>modified</a:t>
            </a:r>
            <a:r>
              <a:rPr lang="en-US" sz="2400" dirty="0">
                <a:latin typeface="Arial" panose="020B0604020202020204" pitchFamily="34" charset="0"/>
                <a:cs typeface="Arial" panose="020B0604020202020204" pitchFamily="34" charset="0"/>
              </a:rPr>
              <a:t> over millions of years to suit their environment and life habits.</a:t>
            </a:r>
          </a:p>
        </p:txBody>
      </p:sp>
      <p:sp>
        <p:nvSpPr>
          <p:cNvPr id="4" name="Oval 3"/>
          <p:cNvSpPr/>
          <p:nvPr/>
        </p:nvSpPr>
        <p:spPr>
          <a:xfrm>
            <a:off x="2354580" y="2438759"/>
            <a:ext cx="815340" cy="836285"/>
          </a:xfrm>
          <a:prstGeom prst="ellipse">
            <a:avLst/>
          </a:prstGeom>
          <a:noFill/>
          <a:ln w="762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366260" y="3413850"/>
            <a:ext cx="701040" cy="719048"/>
          </a:xfrm>
          <a:prstGeom prst="ellipse">
            <a:avLst/>
          </a:prstGeom>
          <a:noFill/>
          <a:ln w="762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4724400" y="5768430"/>
            <a:ext cx="701040" cy="719048"/>
          </a:xfrm>
          <a:prstGeom prst="ellipse">
            <a:avLst/>
          </a:prstGeom>
          <a:noFill/>
          <a:ln w="762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5433060" y="2255821"/>
            <a:ext cx="1236230" cy="1267986"/>
          </a:xfrm>
          <a:prstGeom prst="ellipse">
            <a:avLst/>
          </a:prstGeom>
          <a:noFill/>
          <a:ln w="76200">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923442" y="4023049"/>
            <a:ext cx="2507423" cy="2571834"/>
          </a:xfrm>
          <a:prstGeom prst="ellipse">
            <a:avLst/>
          </a:prstGeom>
          <a:noFill/>
          <a:ln w="76200">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023440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2A0889-E817-5558-1AB8-AA9A2685528D}"/>
              </a:ext>
            </a:extLst>
          </p:cNvPr>
          <p:cNvSpPr>
            <a:spLocks noGrp="1"/>
          </p:cNvSpPr>
          <p:nvPr>
            <p:ph idx="1"/>
          </p:nvPr>
        </p:nvSpPr>
        <p:spPr>
          <a:xfrm>
            <a:off x="497843" y="4806704"/>
            <a:ext cx="8441971" cy="1092142"/>
          </a:xfrm>
        </p:spPr>
        <p:txBody>
          <a:bodyPr>
            <a:noAutofit/>
          </a:bodyPr>
          <a:lstStyle/>
          <a:p>
            <a:pPr marL="0" indent="0">
              <a:lnSpc>
                <a:spcPct val="120000"/>
              </a:lnSpc>
              <a:spcBef>
                <a:spcPts val="0"/>
              </a:spcBef>
              <a:buNone/>
            </a:pPr>
            <a:r>
              <a:rPr lang="en-US" sz="2400" i="1" dirty="0">
                <a:latin typeface="Arial" panose="020B0604020202020204" pitchFamily="34" charset="0"/>
                <a:cs typeface="Arial" panose="020B0604020202020204" pitchFamily="34" charset="0"/>
              </a:rPr>
              <a:t>All living things on Earth today evolved by Natural Selection from a common ancestor. The diversity of living things reflects the diversity of environments in which they evolved. </a:t>
            </a:r>
            <a:endParaRPr lang="en-US" sz="700" dirty="0"/>
          </a:p>
        </p:txBody>
      </p:sp>
      <p:pic>
        <p:nvPicPr>
          <p:cNvPr id="1028" name="Picture 4">
            <a:extLst>
              <a:ext uri="{FF2B5EF4-FFF2-40B4-BE49-F238E27FC236}">
                <a16:creationId xmlns:a16="http://schemas.microsoft.com/office/drawing/2014/main" id="{E3738556-0B79-F30E-5473-3705720913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5791" y="395612"/>
            <a:ext cx="3490650" cy="399883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54329" y="1056201"/>
            <a:ext cx="5095126" cy="2677656"/>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Thus many lines of evidence support the idea of</a:t>
            </a:r>
          </a:p>
          <a:p>
            <a:r>
              <a:rPr lang="en-US" sz="2800" b="1" dirty="0">
                <a:latin typeface="Arial" panose="020B0604020202020204" pitchFamily="34" charset="0"/>
                <a:cs typeface="Arial" panose="020B0604020202020204" pitchFamily="34" charset="0"/>
              </a:rPr>
              <a:t>Descent with Modification </a:t>
            </a:r>
            <a:r>
              <a:rPr lang="en-US" sz="2800" dirty="0">
                <a:latin typeface="Arial" panose="020B0604020202020204" pitchFamily="34" charset="0"/>
                <a:cs typeface="Arial" panose="020B0604020202020204" pitchFamily="34" charset="0"/>
              </a:rPr>
              <a:t>– a key piece of Darwin’s (and our!) explanation of the unity and diversity of life on Earth…</a:t>
            </a:r>
            <a:endParaRPr lang="en-US" sz="2800" dirty="0"/>
          </a:p>
        </p:txBody>
      </p:sp>
    </p:spTree>
    <p:extLst>
      <p:ext uri="{BB962C8B-B14F-4D97-AF65-F5344CB8AC3E}">
        <p14:creationId xmlns:p14="http://schemas.microsoft.com/office/powerpoint/2010/main" val="409860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367AA6C-8C4E-E034-90AD-5E95A9F61087}"/>
              </a:ext>
            </a:extLst>
          </p:cNvPr>
          <p:cNvSpPr txBox="1"/>
          <p:nvPr/>
        </p:nvSpPr>
        <p:spPr>
          <a:xfrm>
            <a:off x="475995" y="1051677"/>
            <a:ext cx="4451985" cy="1938992"/>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Does this big idea belong in one of our models? If we think it does, we can add it now since a model is always a work in progress!</a:t>
            </a:r>
          </a:p>
        </p:txBody>
      </p:sp>
      <p:sp>
        <p:nvSpPr>
          <p:cNvPr id="4" name="TextBox 3"/>
          <p:cNvSpPr txBox="1"/>
          <p:nvPr/>
        </p:nvSpPr>
        <p:spPr>
          <a:xfrm>
            <a:off x="354330" y="395612"/>
            <a:ext cx="4160963"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Descent with Modification</a:t>
            </a:r>
            <a:r>
              <a:rPr lang="en-US" sz="2400" dirty="0">
                <a:latin typeface="Arial" panose="020B0604020202020204" pitchFamily="34" charset="0"/>
                <a:cs typeface="Arial" panose="020B0604020202020204" pitchFamily="34" charset="0"/>
              </a:rPr>
              <a:t>:</a:t>
            </a:r>
            <a:endParaRPr lang="en-US" sz="2400" dirty="0"/>
          </a:p>
        </p:txBody>
      </p:sp>
      <p:sp>
        <p:nvSpPr>
          <p:cNvPr id="7" name="TextBox 6">
            <a:extLst>
              <a:ext uri="{FF2B5EF4-FFF2-40B4-BE49-F238E27FC236}">
                <a16:creationId xmlns:a16="http://schemas.microsoft.com/office/drawing/2014/main" id="{4367AA6C-8C4E-E034-90AD-5E95A9F61087}"/>
              </a:ext>
            </a:extLst>
          </p:cNvPr>
          <p:cNvSpPr txBox="1"/>
          <p:nvPr/>
        </p:nvSpPr>
        <p:spPr>
          <a:xfrm>
            <a:off x="1490907" y="4836827"/>
            <a:ext cx="7522464" cy="1692771"/>
          </a:xfrm>
          <a:prstGeom prst="rect">
            <a:avLst/>
          </a:prstGeom>
          <a:noFill/>
        </p:spPr>
        <p:txBody>
          <a:bodyPr wrap="square" rtlCol="0">
            <a:spAutoFit/>
          </a:bodyPr>
          <a:lstStyle/>
          <a:p>
            <a:r>
              <a:rPr lang="en-US" sz="2800" dirty="0">
                <a:solidFill>
                  <a:srgbClr val="256800"/>
                </a:solidFill>
                <a:latin typeface="Arial" panose="020B0604020202020204" pitchFamily="34" charset="0"/>
                <a:cs typeface="Arial" panose="020B0604020202020204" pitchFamily="34" charset="0"/>
              </a:rPr>
              <a:t>What are your thoughts? </a:t>
            </a:r>
          </a:p>
          <a:p>
            <a:r>
              <a:rPr lang="en-US" sz="2800" dirty="0">
                <a:solidFill>
                  <a:srgbClr val="256800"/>
                </a:solidFill>
                <a:latin typeface="Arial" panose="020B0604020202020204" pitchFamily="34" charset="0"/>
                <a:cs typeface="Arial" panose="020B0604020202020204" pitchFamily="34" charset="0"/>
              </a:rPr>
              <a:t>Should we add it to one of our models? If so, which one?</a:t>
            </a:r>
          </a:p>
          <a:p>
            <a:endParaRPr lang="en-US" sz="2000" dirty="0">
              <a:latin typeface="Arial" panose="020B0604020202020204" pitchFamily="34" charset="0"/>
              <a:cs typeface="Arial" panose="020B0604020202020204" pitchFamily="34" charset="0"/>
            </a:endParaRPr>
          </a:p>
        </p:txBody>
      </p:sp>
      <p:pic>
        <p:nvPicPr>
          <p:cNvPr id="8" name="Picture 4">
            <a:extLst>
              <a:ext uri="{FF2B5EF4-FFF2-40B4-BE49-F238E27FC236}">
                <a16:creationId xmlns:a16="http://schemas.microsoft.com/office/drawing/2014/main" id="{E3738556-0B79-F30E-5473-3705720913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5791" y="395612"/>
            <a:ext cx="3490650" cy="399883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54330" y="4691346"/>
            <a:ext cx="925903" cy="940757"/>
          </a:xfrm>
          <a:prstGeom prst="rect">
            <a:avLst/>
          </a:prstGeom>
        </p:spPr>
      </p:pic>
    </p:spTree>
    <p:extLst>
      <p:ext uri="{BB962C8B-B14F-4D97-AF65-F5344CB8AC3E}">
        <p14:creationId xmlns:p14="http://schemas.microsoft.com/office/powerpoint/2010/main" val="170484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latin typeface="Arial" panose="020B0604020202020204" pitchFamily="34" charset="0"/>
                <a:cs typeface="Arial" panose="020B0604020202020204" pitchFamily="34" charset="0"/>
              </a:rPr>
              <a:t>We made it!</a:t>
            </a:r>
            <a:endParaRPr lang="en-US" dirty="0"/>
          </a:p>
        </p:txBody>
      </p:sp>
      <p:sp>
        <p:nvSpPr>
          <p:cNvPr id="3" name="Content Placeholder 2"/>
          <p:cNvSpPr>
            <a:spLocks noGrp="1"/>
          </p:cNvSpPr>
          <p:nvPr>
            <p:ph idx="1"/>
          </p:nvPr>
        </p:nvSpPr>
        <p:spPr>
          <a:xfrm>
            <a:off x="457200" y="1251857"/>
            <a:ext cx="8229600" cy="4525963"/>
          </a:xfrm>
        </p:spPr>
        <p:txBody>
          <a:bodyPr>
            <a:normAutofit fontScale="92500" lnSpcReduction="20000"/>
          </a:bodyPr>
          <a:lstStyle/>
          <a:p>
            <a:pPr marL="0" indent="0">
              <a:buNone/>
            </a:pPr>
            <a:r>
              <a:rPr lang="en-US" dirty="0">
                <a:latin typeface="Arial" panose="020B0604020202020204" pitchFamily="34" charset="0"/>
                <a:cs typeface="Arial" panose="020B0604020202020204" pitchFamily="34" charset="0"/>
              </a:rPr>
              <a:t>Now we have a pretty good answer for our Big Driving Question.</a:t>
            </a:r>
          </a:p>
          <a:p>
            <a:pPr marL="0" indent="0">
              <a:buNone/>
            </a:pPr>
            <a:endParaRPr lang="en-US" sz="3600" dirty="0">
              <a:latin typeface="Arial" panose="020B0604020202020204" pitchFamily="34" charset="0"/>
              <a:cs typeface="Arial" panose="020B0604020202020204" pitchFamily="34" charset="0"/>
            </a:endParaRPr>
          </a:p>
          <a:p>
            <a:pPr marL="0" indent="0">
              <a:lnSpc>
                <a:spcPct val="110000"/>
              </a:lnSpc>
              <a:buNone/>
            </a:pPr>
            <a:r>
              <a:rPr lang="en-US" sz="3000" dirty="0">
                <a:solidFill>
                  <a:srgbClr val="00B0F0"/>
                </a:solidFill>
                <a:latin typeface="Arial" panose="020B0604020202020204" pitchFamily="34" charset="0"/>
                <a:cs typeface="Arial" panose="020B0604020202020204" pitchFamily="34" charset="0"/>
              </a:rPr>
              <a:t>[insert your BDQ or use the one below.]</a:t>
            </a:r>
            <a:endParaRPr lang="en-US" sz="3600" dirty="0">
              <a:latin typeface="Arial" panose="020B0604020202020204" pitchFamily="34" charset="0"/>
              <a:cs typeface="Arial" panose="020B0604020202020204" pitchFamily="34" charset="0"/>
            </a:endParaRPr>
          </a:p>
          <a:p>
            <a:pPr marL="0" indent="0">
              <a:lnSpc>
                <a:spcPct val="110000"/>
              </a:lnSpc>
              <a:spcBef>
                <a:spcPts val="0"/>
              </a:spcBef>
              <a:buNone/>
            </a:pPr>
            <a:r>
              <a:rPr lang="en-US" sz="3000" i="1" dirty="0">
                <a:solidFill>
                  <a:schemeClr val="bg1">
                    <a:lumMod val="65000"/>
                  </a:schemeClr>
                </a:solidFill>
                <a:latin typeface="Arial" panose="020B0604020202020204" pitchFamily="34" charset="0"/>
                <a:cs typeface="Arial" panose="020B0604020202020204" pitchFamily="34" charset="0"/>
              </a:rPr>
              <a:t>“How did there come to be so many different kinds of living things on Earth, and why do they all have so much in common?” </a:t>
            </a:r>
          </a:p>
          <a:p>
            <a:pPr marL="0" indent="0">
              <a:lnSpc>
                <a:spcPct val="110000"/>
              </a:lnSpc>
              <a:spcBef>
                <a:spcPts val="0"/>
              </a:spcBef>
              <a:buNone/>
            </a:pPr>
            <a:endParaRPr lang="en-US" sz="3000" i="1" dirty="0">
              <a:latin typeface="Arial" panose="020B0604020202020204" pitchFamily="34" charset="0"/>
              <a:cs typeface="Arial" panose="020B0604020202020204" pitchFamily="34" charset="0"/>
            </a:endParaRPr>
          </a:p>
          <a:p>
            <a:pPr marL="0" indent="0">
              <a:lnSpc>
                <a:spcPct val="110000"/>
              </a:lnSpc>
              <a:spcBef>
                <a:spcPts val="0"/>
              </a:spcBef>
              <a:buNone/>
            </a:pPr>
            <a:r>
              <a:rPr lang="en-US" sz="3000" dirty="0">
                <a:latin typeface="Arial" panose="020B0604020202020204" pitchFamily="34" charset="0"/>
                <a:cs typeface="Arial" panose="020B0604020202020204" pitchFamily="34" charset="0"/>
              </a:rPr>
              <a:t>There is a story to the evolution of life on Earth, and we pulled the ideas together to tell it.</a:t>
            </a:r>
          </a:p>
          <a:p>
            <a:pPr marL="0" indent="0" algn="ctr">
              <a:lnSpc>
                <a:spcPct val="110000"/>
              </a:lnSpc>
              <a:buNone/>
            </a:pPr>
            <a:endParaRPr lang="en-US" sz="2800" b="1" i="1" dirty="0">
              <a:solidFill>
                <a:srgbClr val="FF0000"/>
              </a:solidFill>
              <a:latin typeface="Cambria" pitchFamily="18" charset="0"/>
            </a:endParaRPr>
          </a:p>
        </p:txBody>
      </p:sp>
    </p:spTree>
    <p:extLst>
      <p:ext uri="{BB962C8B-B14F-4D97-AF65-F5344CB8AC3E}">
        <p14:creationId xmlns:p14="http://schemas.microsoft.com/office/powerpoint/2010/main" val="6515995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Learning Segment 04 Summary</a:t>
            </a:r>
          </a:p>
        </p:txBody>
      </p:sp>
      <p:sp>
        <p:nvSpPr>
          <p:cNvPr id="5" name="Text Placeholder 4"/>
          <p:cNvSpPr>
            <a:spLocks noGrp="1"/>
          </p:cNvSpPr>
          <p:nvPr>
            <p:ph type="body" sz="quarter" idx="10"/>
          </p:nvPr>
        </p:nvSpPr>
        <p:spPr/>
        <p:txBody>
          <a:bodyPr>
            <a:normAutofit/>
          </a:bodyPr>
          <a:lstStyle/>
          <a:p>
            <a:pPr lvl="0">
              <a:buClr>
                <a:schemeClr val="dk1"/>
              </a:buClr>
              <a:buSzPct val="117647"/>
            </a:pPr>
            <a:r>
              <a:rPr lang="en-US" sz="1600" b="1" dirty="0">
                <a:latin typeface="Arial"/>
                <a:ea typeface="Arial"/>
                <a:cs typeface="Arial"/>
                <a:sym typeface="Arial"/>
              </a:rPr>
              <a:t>What we figured out…</a:t>
            </a:r>
          </a:p>
          <a:p>
            <a:pPr lvl="0">
              <a:buClr>
                <a:schemeClr val="dk1"/>
              </a:buClr>
              <a:buSzPct val="117647"/>
            </a:pPr>
            <a:endParaRPr lang="en-US" sz="1600" dirty="0">
              <a:latin typeface="Arial"/>
              <a:ea typeface="Arial"/>
              <a:cs typeface="Arial"/>
              <a:sym typeface="Arial"/>
            </a:endParaRPr>
          </a:p>
          <a:p>
            <a:pPr lvl="0">
              <a:buSzPct val="117647"/>
            </a:pPr>
            <a:r>
              <a:rPr lang="en-US" sz="1600" dirty="0"/>
              <a:t>We’ve elaborated on our understanding of how unity and diversity are related through descent with modification and we’ve revised and finalized our model.</a:t>
            </a:r>
          </a:p>
        </p:txBody>
      </p:sp>
      <p:sp>
        <p:nvSpPr>
          <p:cNvPr id="6" name="Text Placeholder 5"/>
          <p:cNvSpPr>
            <a:spLocks noGrp="1"/>
          </p:cNvSpPr>
          <p:nvPr>
            <p:ph type="body" sz="quarter" idx="11"/>
          </p:nvPr>
        </p:nvSpPr>
        <p:spPr/>
        <p:txBody>
          <a:bodyPr/>
          <a:lstStyle/>
          <a:p>
            <a:pPr lvl="0">
              <a:buClr>
                <a:schemeClr val="dk1"/>
              </a:buClr>
              <a:buSzPts val="1600"/>
            </a:pPr>
            <a:r>
              <a:rPr lang="en-US" u="sng" dirty="0">
                <a:latin typeface="Arial"/>
                <a:ea typeface="Arial"/>
                <a:cs typeface="Arial"/>
                <a:sym typeface="Arial"/>
              </a:rPr>
              <a:t>LS04 Teacher Reflection Notes:</a:t>
            </a:r>
          </a:p>
          <a:p>
            <a:pPr lvl="0">
              <a:buClr>
                <a:schemeClr val="dk1"/>
              </a:buClr>
              <a:buSzPts val="1600"/>
            </a:pPr>
            <a:endParaRPr lang="en-US"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that went well…</a:t>
            </a:r>
            <a:endParaRPr lang="en-US" dirty="0">
              <a:latin typeface="Arial"/>
              <a:ea typeface="Arial"/>
              <a:cs typeface="Arial"/>
              <a:sym typeface="Arial"/>
            </a:endParaRPr>
          </a:p>
          <a:p>
            <a:pPr lvl="0">
              <a:buClr>
                <a:schemeClr val="dk1"/>
              </a:buClr>
              <a:buSzPts val="1600"/>
            </a:pPr>
            <a:endParaRPr lang="en-US" i="1"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I would change…</a:t>
            </a:r>
            <a:endParaRPr lang="en-US" dirty="0">
              <a:latin typeface="Arial"/>
              <a:ea typeface="Arial"/>
              <a:cs typeface="Arial"/>
              <a:sym typeface="Arial"/>
            </a:endParaRPr>
          </a:p>
          <a:p>
            <a:endParaRPr lang="en-US" dirty="0"/>
          </a:p>
        </p:txBody>
      </p:sp>
    </p:spTree>
    <p:extLst>
      <p:ext uri="{BB962C8B-B14F-4D97-AF65-F5344CB8AC3E}">
        <p14:creationId xmlns:p14="http://schemas.microsoft.com/office/powerpoint/2010/main" val="3781812201"/>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solidFill>
                  <a:schemeClr val="bg1"/>
                </a:solidFill>
                <a:latin typeface="Arial" panose="020B0604020202020204" pitchFamily="34" charset="0"/>
                <a:cs typeface="Arial" panose="020B0604020202020204" pitchFamily="34" charset="0"/>
              </a:rPr>
              <a:t>The “Model” – Is it a new model? A synthesis?</a:t>
            </a:r>
            <a:endParaRPr lang="en-US" dirty="0">
              <a:solidFill>
                <a:schemeClr val="bg1"/>
              </a:solidFill>
              <a:latin typeface="Arial" panose="020B0604020202020204" pitchFamily="34" charset="0"/>
              <a:cs typeface="Arial" panose="020B0604020202020204" pitchFamily="34" charset="0"/>
            </a:endParaRPr>
          </a:p>
        </p:txBody>
      </p:sp>
      <p:sp>
        <p:nvSpPr>
          <p:cNvPr id="3" name="Text Placeholder 2"/>
          <p:cNvSpPr>
            <a:spLocks noGrp="1"/>
          </p:cNvSpPr>
          <p:nvPr>
            <p:ph type="body" sz="quarter" idx="10"/>
          </p:nvPr>
        </p:nvSpPr>
        <p:spPr>
          <a:xfrm>
            <a:off x="336080" y="625172"/>
            <a:ext cx="8592351" cy="5442963"/>
          </a:xfrm>
        </p:spPr>
        <p:txBody>
          <a:bodyPr>
            <a:normAutofit/>
          </a:bodyPr>
          <a:lstStyle/>
          <a:p>
            <a:r>
              <a:rPr lang="en-US" sz="1600" dirty="0" smtClean="0"/>
              <a:t>In </a:t>
            </a:r>
            <a:r>
              <a:rPr lang="en-US" sz="1600" dirty="0"/>
              <a:t>coming to the close of the year and returning to our Big Question, we already have many (if not all) of the ideas we need to explain the patterns of unity and diversity of life we noted during our launch into MBER-Bio. The ideas </a:t>
            </a:r>
            <a:r>
              <a:rPr lang="en-US" sz="1600" dirty="0" smtClean="0"/>
              <a:t>on the previous slide represent </a:t>
            </a:r>
            <a:r>
              <a:rPr lang="en-US" sz="1600" dirty="0"/>
              <a:t>extensions of ideas we already </a:t>
            </a:r>
            <a:r>
              <a:rPr lang="en-US" sz="1600" dirty="0" smtClean="0"/>
              <a:t>developed, namely </a:t>
            </a:r>
            <a:r>
              <a:rPr lang="en-US" sz="1600" dirty="0"/>
              <a:t>in Natural Selection. The difference here is that the time scale--as we began to explore in the last unit, Speciation--is huge. </a:t>
            </a:r>
            <a:r>
              <a:rPr lang="en-US" sz="1600" dirty="0" smtClean="0"/>
              <a:t>And the number of populations (all life) is off the charts! </a:t>
            </a:r>
          </a:p>
          <a:p>
            <a:r>
              <a:rPr lang="en-US" sz="1600" b="1" dirty="0" smtClean="0"/>
              <a:t>The </a:t>
            </a:r>
            <a:r>
              <a:rPr lang="en-US" sz="1600" b="1" dirty="0"/>
              <a:t>materials for this unit therefore frame the "model-building" as a summary and extension of previous ideas we've already figured out. Therefore, you will not see prompts to offer new model ideas as you have in past units. </a:t>
            </a:r>
            <a:r>
              <a:rPr lang="en-US" sz="1600" dirty="0"/>
              <a:t>We try to provide guidance where appropriate, but in truth, we expect that your students should be the guides. If they feel like they can answer the question using ideas from Natural Selection, follow their lead. If they feel there is a new model to capture, follow their lead. </a:t>
            </a:r>
            <a:r>
              <a:rPr lang="en-US" sz="1600" dirty="0" smtClean="0"/>
              <a:t>This </a:t>
            </a:r>
            <a:r>
              <a:rPr lang="en-US" sz="1600" dirty="0"/>
              <a:t>slide deck provides the content needed for these conversations. </a:t>
            </a:r>
            <a:endParaRPr lang="en-US" sz="1600" dirty="0" smtClean="0"/>
          </a:p>
          <a:p>
            <a:r>
              <a:rPr lang="en-US" sz="1600" dirty="0" smtClean="0"/>
              <a:t>Models are, in truth, not so discrete. We pick the pieces we need in order to explain the puzzling phenomenon at hand. </a:t>
            </a:r>
            <a:r>
              <a:rPr lang="en-US" sz="1600" dirty="0"/>
              <a:t>For example, </a:t>
            </a:r>
            <a:r>
              <a:rPr lang="en-US" sz="1600" dirty="0" smtClean="0"/>
              <a:t>in MBER we </a:t>
            </a:r>
            <a:r>
              <a:rPr lang="en-US" sz="1600" dirty="0"/>
              <a:t>separate the Model for Inheritance into at least three—Meiosis, Genetics, and DNA. But you can imagine pulling pieces of each </a:t>
            </a:r>
            <a:r>
              <a:rPr lang="en-US" sz="1600" dirty="0" smtClean="0"/>
              <a:t>of these when trying to develop a robust explanation for the Twins phenomenon.</a:t>
            </a:r>
          </a:p>
          <a:p>
            <a:r>
              <a:rPr lang="en-US" sz="1600" dirty="0" smtClean="0"/>
              <a:t>So, as </a:t>
            </a:r>
            <a:r>
              <a:rPr lang="en-US" sz="1600" dirty="0"/>
              <a:t>you engage in this final series of lessons, keep in mind the central </a:t>
            </a:r>
            <a:r>
              <a:rPr lang="en-US" sz="1600" dirty="0" err="1"/>
              <a:t>sensemaking</a:t>
            </a:r>
            <a:r>
              <a:rPr lang="en-US" sz="1600" dirty="0"/>
              <a:t> goal: </a:t>
            </a:r>
            <a:r>
              <a:rPr lang="en-US" sz="1600" u="sng" dirty="0"/>
              <a:t>we want to come to some kind of satisfying moment where we (as a class) have figured out an explanation for the patterns we engaged</a:t>
            </a:r>
            <a:r>
              <a:rPr lang="en-US" sz="1600" dirty="0"/>
              <a:t> with in Unity and Diversity </a:t>
            </a:r>
            <a:r>
              <a:rPr lang="en-US" sz="1600" dirty="0" smtClean="0"/>
              <a:t>Part 1–that </a:t>
            </a:r>
            <a:r>
              <a:rPr lang="en-US" sz="1600" dirty="0"/>
              <a:t>all life has some things in common and that we also see incredible diversity where organisms seemingly "fit" their environments. We have the ideas to explain this phenomenon, so let's get to work!</a:t>
            </a:r>
          </a:p>
        </p:txBody>
      </p:sp>
    </p:spTree>
    <p:extLst>
      <p:ext uri="{BB962C8B-B14F-4D97-AF65-F5344CB8AC3E}">
        <p14:creationId xmlns:p14="http://schemas.microsoft.com/office/powerpoint/2010/main" val="3520545522"/>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2800" dirty="0"/>
              <a:t>Learning Segment 05 Overview</a:t>
            </a:r>
          </a:p>
        </p:txBody>
      </p:sp>
      <p:sp>
        <p:nvSpPr>
          <p:cNvPr id="6" name="Text Placeholder 5"/>
          <p:cNvSpPr>
            <a:spLocks noGrp="1"/>
          </p:cNvSpPr>
          <p:nvPr>
            <p:ph type="body" sz="quarter" idx="10"/>
          </p:nvPr>
        </p:nvSpPr>
        <p:spPr/>
        <p:txBody>
          <a:bodyPr>
            <a:normAutofit/>
          </a:bodyPr>
          <a:lstStyle/>
          <a:p>
            <a:r>
              <a:rPr lang="en-US" sz="1800" b="1" dirty="0">
                <a:sym typeface="Wingdings" panose="05000000000000000000" pitchFamily="2" charset="2"/>
              </a:rPr>
              <a:t>MP</a:t>
            </a:r>
          </a:p>
          <a:p>
            <a:r>
              <a:rPr lang="en-US" sz="1800" dirty="0" smtClean="0"/>
              <a:t>Optional Learning Segment. </a:t>
            </a:r>
          </a:p>
          <a:p>
            <a:r>
              <a:rPr lang="en-US" sz="1800" dirty="0" smtClean="0"/>
              <a:t>We </a:t>
            </a:r>
            <a:r>
              <a:rPr lang="en-US" sz="1800" dirty="0"/>
              <a:t>return to a handful of </a:t>
            </a:r>
            <a:r>
              <a:rPr lang="en-US" sz="1800" dirty="0" smtClean="0"/>
              <a:t>slides </a:t>
            </a:r>
            <a:r>
              <a:rPr lang="en-US" sz="1800" dirty="0"/>
              <a:t>from Unity and Diversity Part 1 to recognize and celebrate the understanding we have built together over the year</a:t>
            </a:r>
            <a:r>
              <a:rPr lang="en-US" sz="1800" dirty="0" smtClean="0"/>
              <a:t>. You can decide how you would like to have a moment of recognition. For many classes, the last moment of the previous segment will be enough.</a:t>
            </a:r>
            <a:endParaRPr lang="en-US" sz="1800" dirty="0"/>
          </a:p>
        </p:txBody>
      </p:sp>
      <p:sp>
        <p:nvSpPr>
          <p:cNvPr id="7" name="Text Placeholder 6"/>
          <p:cNvSpPr>
            <a:spLocks noGrp="1"/>
          </p:cNvSpPr>
          <p:nvPr>
            <p:ph type="body" sz="quarter" idx="11"/>
          </p:nvPr>
        </p:nvSpPr>
        <p:spPr/>
        <p:txBody>
          <a:bodyPr/>
          <a:lstStyle/>
          <a:p>
            <a:pPr algn="ctr"/>
            <a:r>
              <a:rPr lang="en-US" dirty="0"/>
              <a:t>10 minutes</a:t>
            </a:r>
          </a:p>
        </p:txBody>
      </p:sp>
      <p:sp>
        <p:nvSpPr>
          <p:cNvPr id="2" name="Text Placeholder 1"/>
          <p:cNvSpPr>
            <a:spLocks noGrp="1"/>
          </p:cNvSpPr>
          <p:nvPr>
            <p:ph type="body" sz="quarter" idx="12"/>
          </p:nvPr>
        </p:nvSpPr>
        <p:spPr/>
        <p:txBody>
          <a:bodyPr/>
          <a:lstStyle/>
          <a:p>
            <a:pPr>
              <a:lnSpc>
                <a:spcPct val="110000"/>
              </a:lnSpc>
              <a:spcBef>
                <a:spcPts val="0"/>
              </a:spcBef>
              <a:spcAft>
                <a:spcPts val="400"/>
              </a:spcAft>
            </a:pPr>
            <a:r>
              <a:rPr lang="en-US" u="sng" dirty="0"/>
              <a:t>Resources you will need:</a:t>
            </a:r>
          </a:p>
          <a:p>
            <a:pPr defTabSz="308048" hangingPunct="0">
              <a:lnSpc>
                <a:spcPct val="110000"/>
              </a:lnSpc>
              <a:spcAft>
                <a:spcPts val="400"/>
              </a:spcAft>
            </a:pPr>
            <a:r>
              <a:rPr lang="en-US" dirty="0" smtClean="0">
                <a:ea typeface="Arial" charset="0"/>
                <a:cs typeface="Arial" charset="0"/>
                <a:sym typeface="Helvetica Light"/>
              </a:rPr>
              <a:t>A celebratory attitude!</a:t>
            </a:r>
            <a:endParaRPr lang="en-US" dirty="0">
              <a:ea typeface="Arial" charset="0"/>
              <a:cs typeface="Arial" charset="0"/>
              <a:sym typeface="Helvetica Light"/>
            </a:endParaRPr>
          </a:p>
          <a:p>
            <a:pPr>
              <a:lnSpc>
                <a:spcPct val="110000"/>
              </a:lnSpc>
              <a:spcAft>
                <a:spcPts val="400"/>
              </a:spcAft>
            </a:pPr>
            <a:endParaRPr lang="en-US" i="1" u="sng" dirty="0"/>
          </a:p>
          <a:p>
            <a:pPr>
              <a:lnSpc>
                <a:spcPct val="110000"/>
              </a:lnSpc>
              <a:spcAft>
                <a:spcPts val="400"/>
              </a:spcAft>
            </a:pPr>
            <a:endParaRPr lang="en-US" i="1" u="sng" dirty="0"/>
          </a:p>
        </p:txBody>
      </p:sp>
    </p:spTree>
    <p:extLst>
      <p:ext uri="{BB962C8B-B14F-4D97-AF65-F5344CB8AC3E}">
        <p14:creationId xmlns:p14="http://schemas.microsoft.com/office/powerpoint/2010/main" val="2726902522"/>
      </p:ext>
    </p:extLst>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398"/>
            <a:ext cx="8229600" cy="1143000"/>
          </a:xfrm>
        </p:spPr>
        <p:txBody>
          <a:bodyPr/>
          <a:lstStyle/>
          <a:p>
            <a:r>
              <a:rPr lang="en-US" dirty="0">
                <a:latin typeface="Arial" panose="020B0604020202020204" pitchFamily="34" charset="0"/>
                <a:cs typeface="Arial" panose="020B0604020202020204" pitchFamily="34" charset="0"/>
              </a:rPr>
              <a:t>Looking Back</a:t>
            </a:r>
          </a:p>
        </p:txBody>
      </p:sp>
      <p:sp>
        <p:nvSpPr>
          <p:cNvPr id="3" name="Content Placeholder 2"/>
          <p:cNvSpPr>
            <a:spLocks noGrp="1"/>
          </p:cNvSpPr>
          <p:nvPr>
            <p:ph idx="1"/>
          </p:nvPr>
        </p:nvSpPr>
        <p:spPr>
          <a:xfrm>
            <a:off x="457200" y="2948940"/>
            <a:ext cx="8229600" cy="3177223"/>
          </a:xfrm>
        </p:spPr>
        <p:txBody>
          <a:bodyPr>
            <a:normAutofit/>
          </a:bodyPr>
          <a:lstStyle/>
          <a:p>
            <a:pPr marL="0" indent="0">
              <a:buNone/>
            </a:pPr>
            <a:r>
              <a:rPr lang="en-US" sz="2800" dirty="0">
                <a:latin typeface="Arial" panose="020B0604020202020204" pitchFamily="34" charset="0"/>
                <a:cs typeface="Arial" panose="020B0604020202020204" pitchFamily="34" charset="0"/>
              </a:rPr>
              <a:t>Let’s take a quick look back at how we started the year, just to celebrate our progress…</a:t>
            </a:r>
          </a:p>
        </p:txBody>
      </p:sp>
    </p:spTree>
    <p:extLst>
      <p:ext uri="{BB962C8B-B14F-4D97-AF65-F5344CB8AC3E}">
        <p14:creationId xmlns:p14="http://schemas.microsoft.com/office/powerpoint/2010/main" val="6323539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88527" y="278052"/>
            <a:ext cx="6536266" cy="4006711"/>
            <a:chOff x="0" y="1276291"/>
            <a:chExt cx="9144000" cy="5605241"/>
          </a:xfrm>
        </p:grpSpPr>
        <p:pic>
          <p:nvPicPr>
            <p:cNvPr id="6" name="Picture 5"/>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2369801" y="1276887"/>
              <a:ext cx="2862438" cy="905774"/>
            </a:xfrm>
            <a:prstGeom prst="rect">
              <a:avLst/>
            </a:prstGeom>
          </p:spPr>
        </p:pic>
        <p:pic>
          <p:nvPicPr>
            <p:cNvPr id="7" name="Picture 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660068" y="4260105"/>
              <a:ext cx="3144343" cy="2615442"/>
            </a:xfrm>
            <a:prstGeom prst="rect">
              <a:avLst/>
            </a:prstGeom>
          </p:spPr>
        </p:pic>
        <p:pic>
          <p:nvPicPr>
            <p:cNvPr id="8" name="Picture 7"/>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136926" y="3498970"/>
              <a:ext cx="2524393" cy="3372885"/>
            </a:xfrm>
            <a:prstGeom prst="rect">
              <a:avLst/>
            </a:prstGeom>
          </p:spPr>
        </p:pic>
        <p:pic>
          <p:nvPicPr>
            <p:cNvPr id="9" name="Picture 8"/>
            <p:cNvPicPr>
              <a:picLocks noChangeAspect="1"/>
            </p:cNvPicPr>
            <p:nvPr/>
          </p:nvPicPr>
          <p:blipFill rotWithShape="1">
            <a:blip r:embed="rId6" cstate="hqprint">
              <a:extLst>
                <a:ext uri="{28A0092B-C50C-407E-A947-70E740481C1C}">
                  <a14:useLocalDpi xmlns:a14="http://schemas.microsoft.com/office/drawing/2010/main" val="0"/>
                </a:ext>
              </a:extLst>
            </a:blip>
            <a:srcRect/>
            <a:stretch/>
          </p:blipFill>
          <p:spPr>
            <a:xfrm>
              <a:off x="0" y="1276291"/>
              <a:ext cx="2984740" cy="2222679"/>
            </a:xfrm>
            <a:prstGeom prst="rect">
              <a:avLst/>
            </a:prstGeom>
          </p:spPr>
        </p:pic>
        <p:pic>
          <p:nvPicPr>
            <p:cNvPr id="10" name="Picture 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5242560" y="1276292"/>
              <a:ext cx="3901440" cy="2606040"/>
            </a:xfrm>
            <a:prstGeom prst="rect">
              <a:avLst/>
            </a:prstGeom>
          </p:spPr>
        </p:pic>
        <p:pic>
          <p:nvPicPr>
            <p:cNvPr id="11" name="Picture 10"/>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0" y="4741129"/>
              <a:ext cx="1812781" cy="2130725"/>
            </a:xfrm>
            <a:prstGeom prst="rect">
              <a:avLst/>
            </a:prstGeom>
          </p:spPr>
        </p:pic>
        <p:pic>
          <p:nvPicPr>
            <p:cNvPr id="12" name="Picture 11"/>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0" y="3152275"/>
              <a:ext cx="1148108" cy="1690166"/>
            </a:xfrm>
            <a:prstGeom prst="rect">
              <a:avLst/>
            </a:prstGeom>
          </p:spPr>
        </p:pic>
        <p:pic>
          <p:nvPicPr>
            <p:cNvPr id="13" name="Picture 12"/>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5980936" y="3620965"/>
              <a:ext cx="3163064" cy="2442951"/>
            </a:xfrm>
            <a:prstGeom prst="rect">
              <a:avLst/>
            </a:prstGeom>
          </p:spPr>
        </p:pic>
        <p:pic>
          <p:nvPicPr>
            <p:cNvPr id="14" name="Picture 13"/>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5744249" y="5669859"/>
              <a:ext cx="1818219" cy="1211673"/>
            </a:xfrm>
            <a:prstGeom prst="rect">
              <a:avLst/>
            </a:prstGeom>
          </p:spPr>
        </p:pic>
        <p:pic>
          <p:nvPicPr>
            <p:cNvPr id="15" name="Picture 14"/>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2734576" y="2183256"/>
              <a:ext cx="3708962" cy="2369357"/>
            </a:xfrm>
            <a:prstGeom prst="rect">
              <a:avLst/>
            </a:prstGeom>
          </p:spPr>
        </p:pic>
      </p:grpSp>
      <p:pic>
        <p:nvPicPr>
          <p:cNvPr id="5" name="Picture 4"/>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5718083" y="3297813"/>
            <a:ext cx="1306710" cy="980032"/>
          </a:xfrm>
          <a:prstGeom prst="rect">
            <a:avLst/>
          </a:prstGeom>
        </p:spPr>
      </p:pic>
      <p:sp>
        <p:nvSpPr>
          <p:cNvPr id="16" name="Shape 204"/>
          <p:cNvSpPr txBox="1"/>
          <p:nvPr/>
        </p:nvSpPr>
        <p:spPr>
          <a:xfrm>
            <a:off x="7194948" y="602208"/>
            <a:ext cx="1646381" cy="2853875"/>
          </a:xfrm>
          <a:prstGeom prst="rect">
            <a:avLst/>
          </a:prstGeom>
          <a:noFill/>
          <a:ln>
            <a:noFill/>
          </a:ln>
        </p:spPr>
        <p:txBody>
          <a:bodyPr lIns="91425" tIns="45700" rIns="91425" bIns="45700" anchor="t" anchorCtr="0">
            <a:noAutofit/>
          </a:bodyPr>
          <a:lstStyle/>
          <a:p>
            <a:pPr marL="0" marR="0" lvl="1" indent="0" algn="l" rtl="0">
              <a:lnSpc>
                <a:spcPct val="100000"/>
              </a:lnSpc>
              <a:spcBef>
                <a:spcPts val="0"/>
              </a:spcBef>
              <a:spcAft>
                <a:spcPts val="0"/>
              </a:spcAft>
              <a:buClr>
                <a:srgbClr val="583F34"/>
              </a:buClr>
              <a:buSzPct val="25000"/>
              <a:buFont typeface="Calibri"/>
              <a:buNone/>
            </a:pPr>
            <a:r>
              <a:rPr lang="en-US" sz="2800" b="0" i="0" u="none" strike="noStrike" cap="none" dirty="0">
                <a:latin typeface="Arial" panose="020B0604020202020204" pitchFamily="34" charset="0"/>
                <a:ea typeface="Calibri"/>
                <a:cs typeface="Arial" panose="020B0604020202020204" pitchFamily="34" charset="0"/>
                <a:sym typeface="Calibri"/>
              </a:rPr>
              <a:t>A tiny sample of </a:t>
            </a:r>
          </a:p>
          <a:p>
            <a:pPr marL="0" marR="0" lvl="1" indent="0" algn="l" rtl="0">
              <a:lnSpc>
                <a:spcPct val="100000"/>
              </a:lnSpc>
              <a:spcBef>
                <a:spcPts val="0"/>
              </a:spcBef>
              <a:spcAft>
                <a:spcPts val="0"/>
              </a:spcAft>
              <a:buClr>
                <a:srgbClr val="583F34"/>
              </a:buClr>
              <a:buSzPct val="25000"/>
              <a:buFont typeface="Calibri"/>
              <a:buNone/>
            </a:pPr>
            <a:r>
              <a:rPr lang="en-US" sz="2800" b="0" i="0" u="none" strike="noStrike" cap="none" dirty="0">
                <a:latin typeface="Arial" panose="020B0604020202020204" pitchFamily="34" charset="0"/>
                <a:ea typeface="Calibri"/>
                <a:cs typeface="Arial" panose="020B0604020202020204" pitchFamily="34" charset="0"/>
                <a:sym typeface="Calibri"/>
              </a:rPr>
              <a:t>&gt; 8.75 million species on Earth today.</a:t>
            </a:r>
          </a:p>
          <a:p>
            <a:pPr marL="0" marR="0" lvl="0" indent="0" algn="l" rtl="0">
              <a:lnSpc>
                <a:spcPct val="100000"/>
              </a:lnSpc>
              <a:spcBef>
                <a:spcPts val="0"/>
              </a:spcBef>
              <a:spcAft>
                <a:spcPts val="0"/>
              </a:spcAft>
              <a:buClr>
                <a:srgbClr val="000000"/>
              </a:buClr>
              <a:buFont typeface="Arial"/>
              <a:buNone/>
            </a:pPr>
            <a:endParaRPr sz="2800" b="0" i="0" u="none" strike="noStrike" cap="none" dirty="0">
              <a:latin typeface="Arial" panose="020B0604020202020204" pitchFamily="34" charset="0"/>
              <a:ea typeface="Calibri"/>
              <a:cs typeface="Arial" panose="020B0604020202020204" pitchFamily="34" charset="0"/>
              <a:sym typeface="Calibri"/>
            </a:endParaRPr>
          </a:p>
        </p:txBody>
      </p:sp>
      <p:sp>
        <p:nvSpPr>
          <p:cNvPr id="18" name="TextBox 17"/>
          <p:cNvSpPr txBox="1"/>
          <p:nvPr/>
        </p:nvSpPr>
        <p:spPr>
          <a:xfrm>
            <a:off x="1838306" y="4999746"/>
            <a:ext cx="6812280"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So, what do we now understand about the biodiversity of life on this planet?</a:t>
            </a:r>
          </a:p>
        </p:txBody>
      </p:sp>
      <p:pic>
        <p:nvPicPr>
          <p:cNvPr id="19" name="Picture 18"/>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719093" y="4999746"/>
            <a:ext cx="834670" cy="848061"/>
          </a:xfrm>
          <a:prstGeom prst="rect">
            <a:avLst/>
          </a:prstGeom>
        </p:spPr>
      </p:pic>
    </p:spTree>
    <p:extLst>
      <p:ext uri="{BB962C8B-B14F-4D97-AF65-F5344CB8AC3E}">
        <p14:creationId xmlns:p14="http://schemas.microsoft.com/office/powerpoint/2010/main" val="234681792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235" name="Shape 235"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236" name="Shape 236"/>
          <p:cNvSpPr txBox="1"/>
          <p:nvPr/>
        </p:nvSpPr>
        <p:spPr>
          <a:xfrm>
            <a:off x="155575" y="480056"/>
            <a:ext cx="9029700" cy="181588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83F34"/>
              </a:buClr>
              <a:buSzPct val="25000"/>
              <a:buFont typeface="Calibri"/>
              <a:buNone/>
            </a:pPr>
            <a:r>
              <a:rPr lang="en-US" sz="2400" b="0" i="0" u="none" strike="noStrike" cap="none" dirty="0">
                <a:latin typeface="Arial" panose="020B0604020202020204" pitchFamily="34" charset="0"/>
                <a:ea typeface="Calibri"/>
                <a:cs typeface="Arial" panose="020B0604020202020204" pitchFamily="34" charset="0"/>
                <a:sym typeface="Calibri"/>
              </a:rPr>
              <a:t>All organisms have some similarities, but when you grouped them you found that </a:t>
            </a:r>
            <a:r>
              <a:rPr lang="en-US" sz="2400" b="0" i="0" u="sng" strike="noStrike" cap="none" dirty="0">
                <a:latin typeface="Arial" panose="020B0604020202020204" pitchFamily="34" charset="0"/>
                <a:ea typeface="Calibri"/>
                <a:cs typeface="Arial" panose="020B0604020202020204" pitchFamily="34" charset="0"/>
                <a:sym typeface="Calibri"/>
              </a:rPr>
              <a:t>some are more alike than others</a:t>
            </a:r>
            <a:r>
              <a:rPr lang="en-US" sz="2400" b="0" i="0" u="none" strike="noStrike" cap="none" dirty="0">
                <a:latin typeface="Arial" panose="020B0604020202020204" pitchFamily="34" charset="0"/>
                <a:ea typeface="Calibri"/>
                <a:cs typeface="Arial" panose="020B0604020202020204" pitchFamily="34" charset="0"/>
                <a:sym typeface="Calibri"/>
              </a:rPr>
              <a:t>. </a:t>
            </a:r>
          </a:p>
          <a:p>
            <a:pPr marL="0" marR="0" lvl="0" indent="0" algn="l" rtl="0">
              <a:lnSpc>
                <a:spcPct val="100000"/>
              </a:lnSpc>
              <a:spcBef>
                <a:spcPts val="0"/>
              </a:spcBef>
              <a:spcAft>
                <a:spcPts val="0"/>
              </a:spcAft>
              <a:buClr>
                <a:srgbClr val="000000"/>
              </a:buClr>
              <a:buFont typeface="Arial"/>
              <a:buNone/>
            </a:pPr>
            <a:endParaRPr sz="2800" b="0" i="0" u="none" strike="noStrike" cap="none" dirty="0">
              <a:solidFill>
                <a:schemeClr val="dk1"/>
              </a:solidFill>
              <a:latin typeface="Calibri"/>
              <a:ea typeface="Calibri"/>
              <a:cs typeface="Calibri"/>
              <a:sym typeface="Calibri"/>
            </a:endParaRPr>
          </a:p>
        </p:txBody>
      </p:sp>
      <p:pic>
        <p:nvPicPr>
          <p:cNvPr id="237" name="Shape 237"/>
          <p:cNvPicPr preferRelativeResize="0">
            <a:picLocks noGrp="1"/>
          </p:cNvPicPr>
          <p:nvPr>
            <p:ph type="body" idx="1"/>
          </p:nvPr>
        </p:nvPicPr>
        <p:blipFill rotWithShape="1">
          <a:blip r:embed="rId3" cstate="hqprint">
            <a:alphaModFix/>
            <a:extLst>
              <a:ext uri="{28A0092B-C50C-407E-A947-70E740481C1C}">
                <a14:useLocalDpi xmlns:a14="http://schemas.microsoft.com/office/drawing/2010/main" val="0"/>
              </a:ext>
            </a:extLst>
          </a:blip>
          <a:srcRect/>
          <a:stretch/>
        </p:blipFill>
        <p:spPr>
          <a:xfrm>
            <a:off x="683746" y="1806411"/>
            <a:ext cx="7601293" cy="3140764"/>
          </a:xfrm>
          <a:prstGeom prst="rect">
            <a:avLst/>
          </a:prstGeom>
          <a:noFill/>
          <a:ln>
            <a:noFill/>
          </a:ln>
        </p:spPr>
      </p:pic>
      <p:sp>
        <p:nvSpPr>
          <p:cNvPr id="238" name="Shape 238"/>
          <p:cNvSpPr txBox="1"/>
          <p:nvPr/>
        </p:nvSpPr>
        <p:spPr>
          <a:xfrm>
            <a:off x="1807164" y="5543859"/>
            <a:ext cx="6276061" cy="94930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83F34"/>
              </a:buClr>
              <a:buSzPct val="25000"/>
              <a:buFont typeface="Calibri"/>
              <a:buNone/>
            </a:pPr>
            <a:r>
              <a:rPr lang="en-US" sz="2400" b="0" i="0" u="none" strike="noStrike" cap="none" dirty="0">
                <a:latin typeface="Arial" panose="020B0604020202020204" pitchFamily="34" charset="0"/>
                <a:ea typeface="Calibri"/>
                <a:cs typeface="Arial" panose="020B0604020202020204" pitchFamily="34" charset="0"/>
                <a:sym typeface="Calibri"/>
              </a:rPr>
              <a:t>What do you think about this pattern? </a:t>
            </a:r>
          </a:p>
          <a:p>
            <a:pPr marL="0" marR="0" lvl="0" indent="0" algn="l" rtl="0">
              <a:lnSpc>
                <a:spcPct val="100000"/>
              </a:lnSpc>
              <a:spcBef>
                <a:spcPts val="0"/>
              </a:spcBef>
              <a:spcAft>
                <a:spcPts val="0"/>
              </a:spcAft>
              <a:buClr>
                <a:srgbClr val="583F34"/>
              </a:buClr>
              <a:buSzPct val="25000"/>
              <a:buFont typeface="Calibri"/>
              <a:buNone/>
            </a:pPr>
            <a:r>
              <a:rPr lang="en-US" sz="2400" b="0" i="0" u="none" strike="noStrike" cap="none" dirty="0">
                <a:latin typeface="Arial" panose="020B0604020202020204" pitchFamily="34" charset="0"/>
                <a:ea typeface="Calibri"/>
                <a:cs typeface="Arial" panose="020B0604020202020204" pitchFamily="34" charset="0"/>
                <a:sym typeface="Calibri"/>
              </a:rPr>
              <a:t>What might it mean?</a:t>
            </a:r>
          </a:p>
          <a:p>
            <a:pPr marL="0" marR="0" lvl="0" indent="0" algn="l" rtl="0">
              <a:lnSpc>
                <a:spcPct val="100000"/>
              </a:lnSpc>
              <a:spcBef>
                <a:spcPts val="0"/>
              </a:spcBef>
              <a:spcAft>
                <a:spcPts val="0"/>
              </a:spcAft>
              <a:buClr>
                <a:srgbClr val="000000"/>
              </a:buClr>
              <a:buFont typeface="Arial"/>
              <a:buNone/>
            </a:pPr>
            <a:endParaRPr sz="2800" b="0" i="0" u="none" strike="noStrike" cap="none" dirty="0">
              <a:solidFill>
                <a:schemeClr val="dk1"/>
              </a:solidFill>
              <a:latin typeface="Calibri"/>
              <a:ea typeface="Calibri"/>
              <a:cs typeface="Calibri"/>
              <a:sym typeface="Calibri"/>
            </a:endParaRPr>
          </a:p>
        </p:txBody>
      </p:sp>
      <p:pic>
        <p:nvPicPr>
          <p:cNvPr id="239" name="Shape 239" descr="MBERbio_Logo.png"/>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8083225" y="6335199"/>
            <a:ext cx="985075" cy="462549"/>
          </a:xfrm>
          <a:prstGeom prst="rect">
            <a:avLst/>
          </a:prstGeom>
          <a:noFill/>
          <a:ln>
            <a:noFill/>
          </a:ln>
        </p:spPr>
      </p:pic>
      <p:pic>
        <p:nvPicPr>
          <p:cNvPr id="8" name="Picture 7"/>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22089" y="5560144"/>
            <a:ext cx="834670" cy="848061"/>
          </a:xfrm>
          <a:prstGeom prst="rect">
            <a:avLst/>
          </a:prstGeom>
        </p:spPr>
      </p:pic>
    </p:spTree>
    <p:extLst>
      <p:ext uri="{BB962C8B-B14F-4D97-AF65-F5344CB8AC3E}">
        <p14:creationId xmlns:p14="http://schemas.microsoft.com/office/powerpoint/2010/main" val="272897894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50" name="Shape 250"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251" name="Shape 251"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254" name="Shape 254" descr="Image result for baby lemur"/>
          <p:cNvSpPr/>
          <p:nvPr/>
        </p:nvSpPr>
        <p:spPr>
          <a:xfrm>
            <a:off x="307975" y="7937"/>
            <a:ext cx="304799" cy="30480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pic>
        <p:nvPicPr>
          <p:cNvPr id="255" name="Shape 255" descr="MBERbio_Logo.png"/>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8083225" y="6335199"/>
            <a:ext cx="985075" cy="462549"/>
          </a:xfrm>
          <a:prstGeom prst="rect">
            <a:avLst/>
          </a:prstGeom>
          <a:noFill/>
          <a:ln>
            <a:noFill/>
          </a:ln>
        </p:spPr>
      </p:pic>
      <p:pic>
        <p:nvPicPr>
          <p:cNvPr id="2" name="Picture 1"/>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4399914" y="1630982"/>
            <a:ext cx="1885816" cy="1840491"/>
          </a:xfrm>
          <a:prstGeom prst="rect">
            <a:avLst/>
          </a:prstGeom>
        </p:spPr>
      </p:pic>
      <p:pic>
        <p:nvPicPr>
          <p:cNvPr id="3" name="Picture 2"/>
          <p:cNvPicPr>
            <a:picLocks noChangeAspect="1"/>
          </p:cNvPicPr>
          <p:nvPr/>
        </p:nvPicPr>
        <p:blipFill rotWithShape="1">
          <a:blip r:embed="rId5" cstate="hqprint">
            <a:extLst>
              <a:ext uri="{28A0092B-C50C-407E-A947-70E740481C1C}">
                <a14:useLocalDpi xmlns:a14="http://schemas.microsoft.com/office/drawing/2010/main" val="0"/>
              </a:ext>
            </a:extLst>
          </a:blip>
          <a:srcRect/>
          <a:stretch/>
        </p:blipFill>
        <p:spPr>
          <a:xfrm>
            <a:off x="2232639" y="1627934"/>
            <a:ext cx="2191503" cy="1836181"/>
          </a:xfrm>
          <a:prstGeom prst="rect">
            <a:avLst/>
          </a:prstGeom>
        </p:spPr>
      </p:pic>
      <p:pic>
        <p:nvPicPr>
          <p:cNvPr id="4" name="Picture 3"/>
          <p:cNvPicPr>
            <a:picLocks noChangeAspect="1"/>
          </p:cNvPicPr>
          <p:nvPr/>
        </p:nvPicPr>
        <p:blipFill rotWithShape="1">
          <a:blip r:embed="rId6" cstate="hqprint">
            <a:extLst>
              <a:ext uri="{28A0092B-C50C-407E-A947-70E740481C1C}">
                <a14:useLocalDpi xmlns:a14="http://schemas.microsoft.com/office/drawing/2010/main" val="0"/>
              </a:ext>
            </a:extLst>
          </a:blip>
          <a:srcRect/>
          <a:stretch/>
        </p:blipFill>
        <p:spPr>
          <a:xfrm>
            <a:off x="425407" y="1627933"/>
            <a:ext cx="1827436" cy="1836181"/>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5730" y="1627934"/>
            <a:ext cx="2093184" cy="1843539"/>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8652" y="3710002"/>
            <a:ext cx="3660672" cy="2737878"/>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8283" y="3710002"/>
            <a:ext cx="3792731" cy="2737878"/>
          </a:xfrm>
          <a:prstGeom prst="rect">
            <a:avLst/>
          </a:prstGeom>
        </p:spPr>
      </p:pic>
      <p:sp>
        <p:nvSpPr>
          <p:cNvPr id="8" name="TextBox 7"/>
          <p:cNvSpPr txBox="1"/>
          <p:nvPr/>
        </p:nvSpPr>
        <p:spPr>
          <a:xfrm>
            <a:off x="558888" y="427938"/>
            <a:ext cx="7612296" cy="954107"/>
          </a:xfrm>
          <a:prstGeom prst="rect">
            <a:avLst/>
          </a:prstGeom>
          <a:noFill/>
        </p:spPr>
        <p:txBody>
          <a:bodyPr wrap="square" rtlCol="0">
            <a:spAutoFit/>
          </a:bodyPr>
          <a:lstStyle/>
          <a:p>
            <a:r>
              <a:rPr lang="en-US" sz="2800" dirty="0">
                <a:latin typeface="Arial" panose="020B0604020202020204" pitchFamily="34" charset="0"/>
                <a:ea typeface="Calibri"/>
                <a:cs typeface="Arial" panose="020B0604020202020204" pitchFamily="34" charset="0"/>
                <a:sym typeface="Calibri"/>
              </a:rPr>
              <a:t>We see lots of similarities among living things, even between ourselves and other organisms.</a:t>
            </a:r>
          </a:p>
        </p:txBody>
      </p:sp>
    </p:spTree>
    <p:extLst>
      <p:ext uri="{BB962C8B-B14F-4D97-AF65-F5344CB8AC3E}">
        <p14:creationId xmlns:p14="http://schemas.microsoft.com/office/powerpoint/2010/main" val="402250435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5" name="Shape 295"/>
          <p:cNvSpPr txBox="1"/>
          <p:nvPr/>
        </p:nvSpPr>
        <p:spPr>
          <a:xfrm>
            <a:off x="5429106" y="909471"/>
            <a:ext cx="3087893" cy="502992"/>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2000" b="0" i="0" u="none" strike="noStrike" cap="none" dirty="0">
                <a:latin typeface="Arial" panose="020B0604020202020204" pitchFamily="34" charset="0"/>
                <a:ea typeface="Calibri"/>
                <a:cs typeface="Arial" panose="020B0604020202020204" pitchFamily="34" charset="0"/>
                <a:sym typeface="Calibri"/>
              </a:rPr>
              <a:t>What’s going on here? </a:t>
            </a:r>
          </a:p>
        </p:txBody>
      </p:sp>
      <p:sp>
        <p:nvSpPr>
          <p:cNvPr id="296" name="Shape 296"/>
          <p:cNvSpPr txBox="1"/>
          <p:nvPr/>
        </p:nvSpPr>
        <p:spPr>
          <a:xfrm>
            <a:off x="5114896" y="5822601"/>
            <a:ext cx="3883388" cy="80478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hlink"/>
              </a:buClr>
              <a:buSzPct val="25000"/>
              <a:buFont typeface="Calibri"/>
              <a:buNone/>
            </a:pPr>
            <a:r>
              <a:rPr lang="en-US" sz="1800" b="0" i="0" u="sng" strike="noStrike" cap="none" dirty="0">
                <a:solidFill>
                  <a:schemeClr val="hlink"/>
                </a:solidFill>
                <a:latin typeface="Calibri"/>
                <a:ea typeface="Calibri"/>
                <a:cs typeface="Calibri"/>
                <a:sym typeface="Calibri"/>
                <a:hlinkClick r:id="rId3"/>
              </a:rPr>
              <a:t>https://www.youtube.com/watch?v=QdfGCscTMak - cool!</a:t>
            </a:r>
          </a:p>
        </p:txBody>
      </p:sp>
      <p:sp>
        <p:nvSpPr>
          <p:cNvPr id="298" name="Shape 298"/>
          <p:cNvSpPr txBox="1">
            <a:spLocks noGrp="1"/>
          </p:cNvSpPr>
          <p:nvPr>
            <p:ph type="body" idx="1"/>
          </p:nvPr>
        </p:nvSpPr>
        <p:spPr>
          <a:xfrm>
            <a:off x="266523" y="230934"/>
            <a:ext cx="4707262" cy="358729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strike="noStrike" cap="none" dirty="0">
                <a:latin typeface="Arial" panose="020B0604020202020204" pitchFamily="34" charset="0"/>
                <a:ea typeface="Calibri"/>
                <a:cs typeface="Arial" panose="020B0604020202020204" pitchFamily="34" charset="0"/>
                <a:sym typeface="Calibri"/>
              </a:rPr>
              <a:t>Let’s look at one last example of similarities and differences.</a:t>
            </a:r>
          </a:p>
          <a:p>
            <a:pPr marL="342900" marR="0" lvl="0" indent="-342900" algn="l" rtl="0">
              <a:lnSpc>
                <a:spcPct val="100000"/>
              </a:lnSpc>
              <a:spcBef>
                <a:spcPts val="0"/>
              </a:spcBef>
              <a:spcAft>
                <a:spcPts val="0"/>
              </a:spcAft>
              <a:buClr>
                <a:schemeClr val="dk1"/>
              </a:buClr>
              <a:buSzPct val="100000"/>
              <a:buFont typeface="Arial"/>
              <a:buNone/>
            </a:pPr>
            <a:endParaRPr sz="2000" b="0" i="0" u="none" strike="noStrike" cap="none" dirty="0">
              <a:latin typeface="Arial" panose="020B0604020202020204" pitchFamily="34" charset="0"/>
              <a:ea typeface="Calibri"/>
              <a:cs typeface="Arial" panose="020B0604020202020204" pitchFamily="34" charset="0"/>
              <a:sym typeface="Calibri"/>
            </a:endParaRPr>
          </a:p>
          <a:p>
            <a:pPr marL="0" marR="0" lvl="0" indent="0" algn="l" rtl="0">
              <a:lnSpc>
                <a:spcPct val="100000"/>
              </a:lnSpc>
              <a:spcBef>
                <a:spcPts val="0"/>
              </a:spcBef>
              <a:spcAft>
                <a:spcPts val="0"/>
              </a:spcAft>
              <a:buClr>
                <a:schemeClr val="dk1"/>
              </a:buClr>
              <a:buSzPct val="100000"/>
              <a:buNone/>
            </a:pPr>
            <a:r>
              <a:rPr lang="en-US" sz="2400" b="0" i="0" u="none" strike="noStrike" cap="none" dirty="0">
                <a:latin typeface="Arial" panose="020B0604020202020204" pitchFamily="34" charset="0"/>
                <a:ea typeface="Calibri"/>
                <a:cs typeface="Arial" panose="020B0604020202020204" pitchFamily="34" charset="0"/>
                <a:sym typeface="Calibri"/>
              </a:rPr>
              <a:t>Think of a praying mantis.</a:t>
            </a:r>
          </a:p>
        </p:txBody>
      </p:sp>
      <p:pic>
        <p:nvPicPr>
          <p:cNvPr id="300" name="Shape 300" descr="MBERbio_Logo.png"/>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8083225" y="6335199"/>
            <a:ext cx="985075" cy="462549"/>
          </a:xfrm>
          <a:prstGeom prst="rect">
            <a:avLst/>
          </a:prstGeom>
          <a:noFill/>
          <a:ln>
            <a:noFill/>
          </a:ln>
        </p:spPr>
      </p:pic>
      <p:grpSp>
        <p:nvGrpSpPr>
          <p:cNvPr id="7" name="Group 6"/>
          <p:cNvGrpSpPr/>
          <p:nvPr/>
        </p:nvGrpSpPr>
        <p:grpSpPr>
          <a:xfrm>
            <a:off x="732954" y="3336792"/>
            <a:ext cx="2938072" cy="2791680"/>
            <a:chOff x="883917" y="2414425"/>
            <a:chExt cx="2938072" cy="2791680"/>
          </a:xfrm>
        </p:grpSpPr>
        <p:pic>
          <p:nvPicPr>
            <p:cNvPr id="2" name="Picture 1"/>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flipH="1">
              <a:off x="883917" y="2414425"/>
              <a:ext cx="2938072" cy="2791680"/>
            </a:xfrm>
            <a:prstGeom prst="rect">
              <a:avLst/>
            </a:prstGeom>
          </p:spPr>
        </p:pic>
        <p:sp>
          <p:nvSpPr>
            <p:cNvPr id="14" name="Shape 295"/>
            <p:cNvSpPr txBox="1"/>
            <p:nvPr/>
          </p:nvSpPr>
          <p:spPr>
            <a:xfrm>
              <a:off x="1016290" y="2486032"/>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2400" b="1" dirty="0">
                  <a:solidFill>
                    <a:schemeClr val="bg1"/>
                  </a:solidFill>
                  <a:latin typeface="Calibri"/>
                  <a:ea typeface="Calibri"/>
                  <a:cs typeface="Calibri"/>
                  <a:sym typeface="Calibri"/>
                </a:rPr>
                <a:t>(1)</a:t>
              </a:r>
              <a:endParaRPr lang="en-US" sz="2400" b="1" i="0" u="none" strike="noStrike" cap="none" dirty="0">
                <a:solidFill>
                  <a:schemeClr val="bg1"/>
                </a:solidFill>
                <a:latin typeface="Calibri"/>
                <a:ea typeface="Calibri"/>
                <a:cs typeface="Calibri"/>
                <a:sym typeface="Calibri"/>
              </a:endParaRPr>
            </a:p>
          </p:txBody>
        </p:sp>
      </p:grpSp>
      <p:grpSp>
        <p:nvGrpSpPr>
          <p:cNvPr id="8" name="Group 7"/>
          <p:cNvGrpSpPr/>
          <p:nvPr/>
        </p:nvGrpSpPr>
        <p:grpSpPr>
          <a:xfrm>
            <a:off x="5308879" y="1418428"/>
            <a:ext cx="3208120" cy="2135208"/>
            <a:chOff x="5308879" y="1418428"/>
            <a:chExt cx="3208120" cy="2135208"/>
          </a:xfrm>
        </p:grpSpPr>
        <p:pic>
          <p:nvPicPr>
            <p:cNvPr id="4" name="Picture 3"/>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5311419" y="1418428"/>
              <a:ext cx="3205580" cy="2135208"/>
            </a:xfrm>
            <a:prstGeom prst="rect">
              <a:avLst/>
            </a:prstGeom>
          </p:spPr>
        </p:pic>
        <p:sp>
          <p:nvSpPr>
            <p:cNvPr id="15" name="Shape 295"/>
            <p:cNvSpPr txBox="1"/>
            <p:nvPr/>
          </p:nvSpPr>
          <p:spPr>
            <a:xfrm>
              <a:off x="5308879" y="1435706"/>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2400" b="1" dirty="0">
                  <a:solidFill>
                    <a:schemeClr val="bg1"/>
                  </a:solidFill>
                  <a:latin typeface="Calibri"/>
                  <a:ea typeface="Calibri"/>
                  <a:cs typeface="Calibri"/>
                  <a:sym typeface="Calibri"/>
                </a:rPr>
                <a:t>(2)</a:t>
              </a:r>
              <a:endParaRPr lang="en-US" sz="2400" b="1" i="0" u="none" strike="noStrike" cap="none" dirty="0">
                <a:solidFill>
                  <a:schemeClr val="bg1"/>
                </a:solidFill>
                <a:latin typeface="Calibri"/>
                <a:ea typeface="Calibri"/>
                <a:cs typeface="Calibri"/>
                <a:sym typeface="Calibri"/>
              </a:endParaRPr>
            </a:p>
          </p:txBody>
        </p:sp>
      </p:grpSp>
      <p:grpSp>
        <p:nvGrpSpPr>
          <p:cNvPr id="9" name="Group 8"/>
          <p:cNvGrpSpPr/>
          <p:nvPr/>
        </p:nvGrpSpPr>
        <p:grpSpPr>
          <a:xfrm>
            <a:off x="5308879" y="3559601"/>
            <a:ext cx="3210660" cy="2111221"/>
            <a:chOff x="5308879" y="3559601"/>
            <a:chExt cx="3210660" cy="2111221"/>
          </a:xfrm>
        </p:grpSpPr>
        <p:pic>
          <p:nvPicPr>
            <p:cNvPr id="6" name="Picture 5"/>
            <p:cNvPicPr>
              <a:picLocks noChangeAspect="1"/>
            </p:cNvPicPr>
            <p:nvPr/>
          </p:nvPicPr>
          <p:blipFill rotWithShape="1">
            <a:blip r:embed="rId7" cstate="hqprint">
              <a:extLst>
                <a:ext uri="{28A0092B-C50C-407E-A947-70E740481C1C}">
                  <a14:useLocalDpi xmlns:a14="http://schemas.microsoft.com/office/drawing/2010/main" val="0"/>
                </a:ext>
              </a:extLst>
            </a:blip>
            <a:srcRect/>
            <a:stretch/>
          </p:blipFill>
          <p:spPr>
            <a:xfrm>
              <a:off x="5311419" y="3559601"/>
              <a:ext cx="3208120" cy="2077667"/>
            </a:xfrm>
            <a:prstGeom prst="rect">
              <a:avLst/>
            </a:prstGeom>
          </p:spPr>
        </p:pic>
        <p:sp>
          <p:nvSpPr>
            <p:cNvPr id="16" name="Shape 295"/>
            <p:cNvSpPr txBox="1"/>
            <p:nvPr/>
          </p:nvSpPr>
          <p:spPr>
            <a:xfrm>
              <a:off x="5308879" y="5158821"/>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2400" b="1" dirty="0">
                  <a:solidFill>
                    <a:schemeClr val="bg1"/>
                  </a:solidFill>
                  <a:latin typeface="Calibri"/>
                  <a:ea typeface="Calibri"/>
                  <a:cs typeface="Calibri"/>
                  <a:sym typeface="Calibri"/>
                </a:rPr>
                <a:t>(3)</a:t>
              </a:r>
              <a:endParaRPr lang="en-US" sz="2400" b="1" i="0" u="none" strike="noStrike" cap="none" dirty="0">
                <a:solidFill>
                  <a:schemeClr val="bg1"/>
                </a:solidFill>
                <a:latin typeface="Calibri"/>
                <a:ea typeface="Calibri"/>
                <a:cs typeface="Calibri"/>
                <a:sym typeface="Calibri"/>
              </a:endParaRPr>
            </a:p>
          </p:txBody>
        </p:sp>
      </p:grpSp>
    </p:spTree>
    <p:extLst>
      <p:ext uri="{BB962C8B-B14F-4D97-AF65-F5344CB8AC3E}">
        <p14:creationId xmlns:p14="http://schemas.microsoft.com/office/powerpoint/2010/main" val="1742527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4" name="Picture 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303106" y="2205220"/>
            <a:ext cx="2508748" cy="1671054"/>
          </a:xfrm>
          <a:prstGeom prst="rect">
            <a:avLst/>
          </a:prstGeom>
        </p:spPr>
      </p:pic>
      <p:pic>
        <p:nvPicPr>
          <p:cNvPr id="300" name="Shape 300" descr="MBERbio_Logo.png"/>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8083225" y="6335199"/>
            <a:ext cx="985075" cy="462549"/>
          </a:xfrm>
          <a:prstGeom prst="rect">
            <a:avLst/>
          </a:prstGeom>
          <a:noFill/>
          <a:ln>
            <a:noFill/>
          </a:ln>
        </p:spPr>
      </p:pic>
      <p:pic>
        <p:nvPicPr>
          <p:cNvPr id="2" name="Picture 1"/>
          <p:cNvPicPr>
            <a:picLocks noChangeAspect="1"/>
          </p:cNvPicPr>
          <p:nvPr/>
        </p:nvPicPr>
        <p:blipFill rotWithShape="1">
          <a:blip r:embed="rId5" cstate="hqprint">
            <a:extLst>
              <a:ext uri="{28A0092B-C50C-407E-A947-70E740481C1C}">
                <a14:useLocalDpi xmlns:a14="http://schemas.microsoft.com/office/drawing/2010/main" val="0"/>
              </a:ext>
            </a:extLst>
          </a:blip>
          <a:srcRect/>
          <a:stretch/>
        </p:blipFill>
        <p:spPr>
          <a:xfrm flipH="1">
            <a:off x="983643" y="2205696"/>
            <a:ext cx="2304983" cy="1670577"/>
          </a:xfrm>
          <a:prstGeom prst="rect">
            <a:avLst/>
          </a:prstGeom>
        </p:spPr>
      </p:pic>
      <p:sp>
        <p:nvSpPr>
          <p:cNvPr id="14" name="Shape 295"/>
          <p:cNvSpPr txBox="1"/>
          <p:nvPr/>
        </p:nvSpPr>
        <p:spPr>
          <a:xfrm>
            <a:off x="1092754" y="2236951"/>
            <a:ext cx="443899" cy="396874"/>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1800" b="1" dirty="0">
                <a:solidFill>
                  <a:schemeClr val="bg1"/>
                </a:solidFill>
                <a:latin typeface="Calibri"/>
                <a:ea typeface="Calibri"/>
                <a:cs typeface="Calibri"/>
                <a:sym typeface="Calibri"/>
              </a:rPr>
              <a:t>(1)</a:t>
            </a:r>
            <a:endParaRPr lang="en-US" sz="1800" b="1" i="0" u="none" strike="noStrike" cap="none" dirty="0">
              <a:solidFill>
                <a:schemeClr val="bg1"/>
              </a:solidFill>
              <a:latin typeface="Calibri"/>
              <a:ea typeface="Calibri"/>
              <a:cs typeface="Calibri"/>
              <a:sym typeface="Calibri"/>
            </a:endParaRPr>
          </a:p>
        </p:txBody>
      </p:sp>
      <p:sp>
        <p:nvSpPr>
          <p:cNvPr id="15" name="Shape 295"/>
          <p:cNvSpPr txBox="1"/>
          <p:nvPr/>
        </p:nvSpPr>
        <p:spPr>
          <a:xfrm>
            <a:off x="3276945" y="2236951"/>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1800" b="1" dirty="0">
                <a:solidFill>
                  <a:schemeClr val="bg1"/>
                </a:solidFill>
                <a:latin typeface="Calibri"/>
                <a:ea typeface="Calibri"/>
                <a:cs typeface="Calibri"/>
                <a:sym typeface="Calibri"/>
              </a:rPr>
              <a:t>(2)</a:t>
            </a:r>
            <a:endParaRPr lang="en-US" sz="1800" b="1" i="0" u="none" strike="noStrike" cap="none" dirty="0">
              <a:solidFill>
                <a:schemeClr val="bg1"/>
              </a:solidFill>
              <a:latin typeface="Calibri"/>
              <a:ea typeface="Calibri"/>
              <a:cs typeface="Calibri"/>
              <a:sym typeface="Calibri"/>
            </a:endParaRPr>
          </a:p>
        </p:txBody>
      </p:sp>
      <p:pic>
        <p:nvPicPr>
          <p:cNvPr id="6" name="Picture 5"/>
          <p:cNvPicPr>
            <a:picLocks noChangeAspect="1"/>
          </p:cNvPicPr>
          <p:nvPr/>
        </p:nvPicPr>
        <p:blipFill rotWithShape="1">
          <a:blip r:embed="rId6" cstate="hqprint">
            <a:extLst>
              <a:ext uri="{28A0092B-C50C-407E-A947-70E740481C1C}">
                <a14:useLocalDpi xmlns:a14="http://schemas.microsoft.com/office/drawing/2010/main" val="0"/>
              </a:ext>
            </a:extLst>
          </a:blip>
          <a:srcRect/>
          <a:stretch/>
        </p:blipFill>
        <p:spPr>
          <a:xfrm>
            <a:off x="5841584" y="2205221"/>
            <a:ext cx="2297138" cy="1668502"/>
          </a:xfrm>
          <a:prstGeom prst="rect">
            <a:avLst/>
          </a:prstGeom>
        </p:spPr>
      </p:pic>
      <p:sp>
        <p:nvSpPr>
          <p:cNvPr id="16" name="Shape 295"/>
          <p:cNvSpPr txBox="1"/>
          <p:nvPr/>
        </p:nvSpPr>
        <p:spPr>
          <a:xfrm>
            <a:off x="5834392" y="3390495"/>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1800" b="1" dirty="0">
                <a:solidFill>
                  <a:schemeClr val="bg1"/>
                </a:solidFill>
                <a:latin typeface="Calibri"/>
                <a:ea typeface="Calibri"/>
                <a:cs typeface="Calibri"/>
                <a:sym typeface="Calibri"/>
              </a:rPr>
              <a:t>(3)</a:t>
            </a:r>
            <a:endParaRPr lang="en-US" sz="1800" b="1" i="0" u="none" strike="noStrike" cap="none" dirty="0">
              <a:solidFill>
                <a:schemeClr val="bg1"/>
              </a:solidFill>
              <a:latin typeface="Calibri"/>
              <a:ea typeface="Calibri"/>
              <a:cs typeface="Calibri"/>
              <a:sym typeface="Calibri"/>
            </a:endParaRPr>
          </a:p>
        </p:txBody>
      </p:sp>
      <p:sp>
        <p:nvSpPr>
          <p:cNvPr id="12" name="Shape 297"/>
          <p:cNvSpPr txBox="1"/>
          <p:nvPr/>
        </p:nvSpPr>
        <p:spPr>
          <a:xfrm>
            <a:off x="1475545" y="4016030"/>
            <a:ext cx="7379978" cy="1110827"/>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D06A28"/>
              </a:buClr>
              <a:buSzPct val="25000"/>
              <a:buFont typeface="Calibri"/>
              <a:buNone/>
            </a:pPr>
            <a:r>
              <a:rPr lang="en-US" sz="2800" dirty="0">
                <a:latin typeface="Arial" panose="020B0604020202020204" pitchFamily="34" charset="0"/>
                <a:ea typeface="Calibri"/>
                <a:cs typeface="Arial" panose="020B0604020202020204" pitchFamily="34" charset="0"/>
                <a:sym typeface="Calibri"/>
              </a:rPr>
              <a:t>W</a:t>
            </a:r>
            <a:r>
              <a:rPr lang="en-US" sz="2800" b="0" i="0" u="none" strike="noStrike" cap="none" dirty="0">
                <a:latin typeface="Arial" panose="020B0604020202020204" pitchFamily="34" charset="0"/>
                <a:ea typeface="Calibri"/>
                <a:cs typeface="Arial" panose="020B0604020202020204" pitchFamily="34" charset="0"/>
                <a:sym typeface="Calibri"/>
              </a:rPr>
              <a:t>hat might account for their differences? </a:t>
            </a:r>
          </a:p>
          <a:p>
            <a:pPr marL="0" marR="0" lvl="0" indent="0" algn="l" rtl="0">
              <a:lnSpc>
                <a:spcPct val="100000"/>
              </a:lnSpc>
              <a:spcBef>
                <a:spcPts val="0"/>
              </a:spcBef>
              <a:spcAft>
                <a:spcPts val="0"/>
              </a:spcAft>
              <a:buClr>
                <a:srgbClr val="D06A28"/>
              </a:buClr>
              <a:buSzPct val="25000"/>
              <a:buFont typeface="Calibri"/>
              <a:buNone/>
            </a:pPr>
            <a:r>
              <a:rPr lang="en-US" sz="2800" b="0" i="0" u="none" strike="noStrike" cap="none" dirty="0">
                <a:latin typeface="Arial" panose="020B0604020202020204" pitchFamily="34" charset="0"/>
                <a:ea typeface="Calibri"/>
                <a:cs typeface="Arial" panose="020B0604020202020204" pitchFamily="34" charset="0"/>
                <a:sym typeface="Calibri"/>
              </a:rPr>
              <a:t>What might account for their similarities?</a:t>
            </a:r>
          </a:p>
          <a:p>
            <a:pPr marL="0" marR="0" lvl="0" indent="0" algn="l" rtl="0">
              <a:lnSpc>
                <a:spcPct val="100000"/>
              </a:lnSpc>
              <a:spcBef>
                <a:spcPts val="0"/>
              </a:spcBef>
              <a:spcAft>
                <a:spcPts val="0"/>
              </a:spcAft>
              <a:buClr>
                <a:srgbClr val="D06A28"/>
              </a:buClr>
              <a:buSzPct val="25000"/>
              <a:buFont typeface="Calibri"/>
              <a:buNone/>
            </a:pPr>
            <a:endParaRPr lang="en-US" sz="3200" dirty="0">
              <a:latin typeface="Calibri"/>
              <a:ea typeface="Calibri"/>
              <a:cs typeface="Calibri"/>
              <a:sym typeface="Calibri"/>
            </a:endParaRPr>
          </a:p>
        </p:txBody>
      </p:sp>
      <p:pic>
        <p:nvPicPr>
          <p:cNvPr id="13" name="Shape 300" descr="MBERbio_Logo.png"/>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8083225" y="4958978"/>
            <a:ext cx="985075" cy="462549"/>
          </a:xfrm>
          <a:prstGeom prst="rect">
            <a:avLst/>
          </a:prstGeom>
          <a:noFill/>
          <a:ln>
            <a:noFill/>
          </a:ln>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9300" y="4080024"/>
            <a:ext cx="1075530" cy="1092785"/>
          </a:xfrm>
          <a:prstGeom prst="rect">
            <a:avLst/>
          </a:prstGeom>
        </p:spPr>
      </p:pic>
    </p:spTree>
    <p:extLst>
      <p:ext uri="{BB962C8B-B14F-4D97-AF65-F5344CB8AC3E}">
        <p14:creationId xmlns:p14="http://schemas.microsoft.com/office/powerpoint/2010/main" val="372185507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7" name="Shape 297"/>
          <p:cNvSpPr txBox="1"/>
          <p:nvPr/>
        </p:nvSpPr>
        <p:spPr>
          <a:xfrm>
            <a:off x="1475545" y="5392251"/>
            <a:ext cx="7379978" cy="1110827"/>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D06A28"/>
              </a:buClr>
              <a:buSzPct val="25000"/>
              <a:buFont typeface="Calibri"/>
              <a:buNone/>
            </a:pPr>
            <a:r>
              <a:rPr lang="en-US" sz="2800" dirty="0">
                <a:latin typeface="Arial" panose="020B0604020202020204" pitchFamily="34" charset="0"/>
                <a:ea typeface="Calibri"/>
                <a:cs typeface="Arial" panose="020B0604020202020204" pitchFamily="34" charset="0"/>
                <a:sym typeface="Calibri"/>
              </a:rPr>
              <a:t>W</a:t>
            </a:r>
            <a:r>
              <a:rPr lang="en-US" sz="2800" b="0" i="0" u="none" strike="noStrike" cap="none" dirty="0">
                <a:latin typeface="Arial" panose="020B0604020202020204" pitchFamily="34" charset="0"/>
                <a:ea typeface="Calibri"/>
                <a:cs typeface="Arial" panose="020B0604020202020204" pitchFamily="34" charset="0"/>
                <a:sym typeface="Calibri"/>
              </a:rPr>
              <a:t>hat might account for their differences? </a:t>
            </a:r>
          </a:p>
          <a:p>
            <a:pPr marL="0" marR="0" lvl="0" indent="0" algn="l" rtl="0">
              <a:lnSpc>
                <a:spcPct val="100000"/>
              </a:lnSpc>
              <a:spcBef>
                <a:spcPts val="0"/>
              </a:spcBef>
              <a:spcAft>
                <a:spcPts val="0"/>
              </a:spcAft>
              <a:buClr>
                <a:srgbClr val="D06A28"/>
              </a:buClr>
              <a:buSzPct val="25000"/>
              <a:buFont typeface="Calibri"/>
              <a:buNone/>
            </a:pPr>
            <a:r>
              <a:rPr lang="en-US" sz="2800" b="0" i="0" u="none" strike="noStrike" cap="none" dirty="0">
                <a:latin typeface="Arial" panose="020B0604020202020204" pitchFamily="34" charset="0"/>
                <a:ea typeface="Calibri"/>
                <a:cs typeface="Arial" panose="020B0604020202020204" pitchFamily="34" charset="0"/>
                <a:sym typeface="Calibri"/>
              </a:rPr>
              <a:t>What might account for their similarities?</a:t>
            </a:r>
          </a:p>
          <a:p>
            <a:pPr marL="0" marR="0" lvl="0" indent="0" algn="l" rtl="0">
              <a:lnSpc>
                <a:spcPct val="100000"/>
              </a:lnSpc>
              <a:spcBef>
                <a:spcPts val="0"/>
              </a:spcBef>
              <a:spcAft>
                <a:spcPts val="0"/>
              </a:spcAft>
              <a:buClr>
                <a:srgbClr val="D06A28"/>
              </a:buClr>
              <a:buSzPct val="25000"/>
              <a:buFont typeface="Calibri"/>
              <a:buNone/>
            </a:pPr>
            <a:endParaRPr lang="en-US" sz="3200" dirty="0">
              <a:latin typeface="Calibri"/>
              <a:ea typeface="Calibri"/>
              <a:cs typeface="Calibri"/>
              <a:sym typeface="Calibri"/>
            </a:endParaRPr>
          </a:p>
        </p:txBody>
      </p:sp>
      <p:pic>
        <p:nvPicPr>
          <p:cNvPr id="300" name="Shape 300" descr="MBERbio_Logo.png"/>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8083225" y="6335199"/>
            <a:ext cx="985075" cy="462549"/>
          </a:xfrm>
          <a:prstGeom prst="rect">
            <a:avLst/>
          </a:prstGeom>
          <a:noFill/>
          <a:ln>
            <a:noFill/>
          </a:ln>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300" y="5456245"/>
            <a:ext cx="1075530" cy="1092785"/>
          </a:xfrm>
          <a:prstGeom prst="rect">
            <a:avLst/>
          </a:prstGeom>
        </p:spPr>
      </p:pic>
      <p:grpSp>
        <p:nvGrpSpPr>
          <p:cNvPr id="5" name="Group 4"/>
          <p:cNvGrpSpPr/>
          <p:nvPr/>
        </p:nvGrpSpPr>
        <p:grpSpPr>
          <a:xfrm>
            <a:off x="440037" y="137428"/>
            <a:ext cx="8242146" cy="5219663"/>
            <a:chOff x="440037" y="137428"/>
            <a:chExt cx="8242146" cy="5219663"/>
          </a:xfrm>
        </p:grpSpPr>
        <p:grpSp>
          <p:nvGrpSpPr>
            <p:cNvPr id="11" name="Group 10"/>
            <p:cNvGrpSpPr/>
            <p:nvPr/>
          </p:nvGrpSpPr>
          <p:grpSpPr>
            <a:xfrm>
              <a:off x="440037" y="137428"/>
              <a:ext cx="8242146" cy="5219663"/>
              <a:chOff x="0" y="1276291"/>
              <a:chExt cx="9144000" cy="5605241"/>
            </a:xfrm>
          </p:grpSpPr>
          <p:pic>
            <p:nvPicPr>
              <p:cNvPr id="12" name="Picture 11"/>
              <p:cNvPicPr>
                <a:picLocks noChangeAspect="1"/>
              </p:cNvPicPr>
              <p:nvPr/>
            </p:nvPicPr>
            <p:blipFill rotWithShape="1">
              <a:blip r:embed="rId5" cstate="hqprint">
                <a:extLst>
                  <a:ext uri="{28A0092B-C50C-407E-A947-70E740481C1C}">
                    <a14:useLocalDpi xmlns:a14="http://schemas.microsoft.com/office/drawing/2010/main" val="0"/>
                  </a:ext>
                </a:extLst>
              </a:blip>
              <a:srcRect/>
              <a:stretch/>
            </p:blipFill>
            <p:spPr>
              <a:xfrm>
                <a:off x="2369801" y="1276887"/>
                <a:ext cx="2862438" cy="905774"/>
              </a:xfrm>
              <a:prstGeom prst="rect">
                <a:avLst/>
              </a:prstGeom>
            </p:spPr>
          </p:pic>
          <p:pic>
            <p:nvPicPr>
              <p:cNvPr id="13" name="Picture 12"/>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660068" y="4260105"/>
                <a:ext cx="3144343" cy="2615442"/>
              </a:xfrm>
              <a:prstGeom prst="rect">
                <a:avLst/>
              </a:prstGeom>
            </p:spPr>
          </p:pic>
          <p:pic>
            <p:nvPicPr>
              <p:cNvPr id="17" name="Picture 16"/>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136926" y="3498970"/>
                <a:ext cx="2524393" cy="3372885"/>
              </a:xfrm>
              <a:prstGeom prst="rect">
                <a:avLst/>
              </a:prstGeom>
            </p:spPr>
          </p:pic>
          <p:pic>
            <p:nvPicPr>
              <p:cNvPr id="19" name="Picture 18"/>
              <p:cNvPicPr>
                <a:picLocks noChangeAspect="1"/>
              </p:cNvPicPr>
              <p:nvPr/>
            </p:nvPicPr>
            <p:blipFill rotWithShape="1">
              <a:blip r:embed="rId8" cstate="hqprint">
                <a:extLst>
                  <a:ext uri="{28A0092B-C50C-407E-A947-70E740481C1C}">
                    <a14:useLocalDpi xmlns:a14="http://schemas.microsoft.com/office/drawing/2010/main" val="0"/>
                  </a:ext>
                </a:extLst>
              </a:blip>
              <a:srcRect/>
              <a:stretch/>
            </p:blipFill>
            <p:spPr>
              <a:xfrm>
                <a:off x="0" y="1276291"/>
                <a:ext cx="2984740" cy="2222679"/>
              </a:xfrm>
              <a:prstGeom prst="rect">
                <a:avLst/>
              </a:prstGeom>
            </p:spPr>
          </p:pic>
          <p:pic>
            <p:nvPicPr>
              <p:cNvPr id="20" name="Picture 19"/>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5242560" y="1276292"/>
                <a:ext cx="3901440" cy="2606040"/>
              </a:xfrm>
              <a:prstGeom prst="rect">
                <a:avLst/>
              </a:prstGeom>
            </p:spPr>
          </p:pic>
          <p:pic>
            <p:nvPicPr>
              <p:cNvPr id="21" name="Picture 20"/>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0" y="4741129"/>
                <a:ext cx="1812781" cy="2130725"/>
              </a:xfrm>
              <a:prstGeom prst="rect">
                <a:avLst/>
              </a:prstGeom>
            </p:spPr>
          </p:pic>
          <p:pic>
            <p:nvPicPr>
              <p:cNvPr id="22" name="Picture 21"/>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0" y="3152275"/>
                <a:ext cx="1148108" cy="1690166"/>
              </a:xfrm>
              <a:prstGeom prst="rect">
                <a:avLst/>
              </a:prstGeom>
            </p:spPr>
          </p:pic>
          <p:pic>
            <p:nvPicPr>
              <p:cNvPr id="23" name="Picture 22"/>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5980936" y="3620965"/>
                <a:ext cx="3163064" cy="2442951"/>
              </a:xfrm>
              <a:prstGeom prst="rect">
                <a:avLst/>
              </a:prstGeom>
            </p:spPr>
          </p:pic>
          <p:pic>
            <p:nvPicPr>
              <p:cNvPr id="24" name="Picture 23"/>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5744249" y="5669859"/>
                <a:ext cx="1818219" cy="1211673"/>
              </a:xfrm>
              <a:prstGeom prst="rect">
                <a:avLst/>
              </a:prstGeom>
            </p:spPr>
          </p:pic>
          <p:pic>
            <p:nvPicPr>
              <p:cNvPr id="25" name="Picture 24"/>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734576" y="2183256"/>
                <a:ext cx="3708962" cy="2369357"/>
              </a:xfrm>
              <a:prstGeom prst="rect">
                <a:avLst/>
              </a:prstGeom>
            </p:spPr>
          </p:pic>
        </p:grpSp>
        <p:pic>
          <p:nvPicPr>
            <p:cNvPr id="26" name="Picture 25"/>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7034439" y="4080374"/>
              <a:ext cx="1647744" cy="1276717"/>
            </a:xfrm>
            <a:prstGeom prst="rect">
              <a:avLst/>
            </a:prstGeom>
          </p:spPr>
        </p:pic>
      </p:grpSp>
    </p:spTree>
    <p:extLst>
      <p:ext uri="{BB962C8B-B14F-4D97-AF65-F5344CB8AC3E}">
        <p14:creationId xmlns:p14="http://schemas.microsoft.com/office/powerpoint/2010/main" val="219233063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Learning Segment 05 Summary</a:t>
            </a:r>
          </a:p>
        </p:txBody>
      </p:sp>
      <p:sp>
        <p:nvSpPr>
          <p:cNvPr id="5" name="Text Placeholder 4"/>
          <p:cNvSpPr>
            <a:spLocks noGrp="1"/>
          </p:cNvSpPr>
          <p:nvPr>
            <p:ph type="body" sz="quarter" idx="10"/>
          </p:nvPr>
        </p:nvSpPr>
        <p:spPr/>
        <p:txBody>
          <a:bodyPr/>
          <a:lstStyle/>
          <a:p>
            <a:pPr lvl="0">
              <a:buClr>
                <a:schemeClr val="dk1"/>
              </a:buClr>
              <a:buSzPct val="117647"/>
            </a:pPr>
            <a:r>
              <a:rPr lang="en-US" sz="1600" b="1" dirty="0">
                <a:latin typeface="Arial"/>
                <a:ea typeface="Arial"/>
                <a:cs typeface="Arial"/>
                <a:sym typeface="Arial"/>
              </a:rPr>
              <a:t>What we figured out…</a:t>
            </a:r>
          </a:p>
          <a:p>
            <a:pPr lvl="0">
              <a:buClr>
                <a:schemeClr val="dk1"/>
              </a:buClr>
              <a:buSzPct val="117647"/>
            </a:pPr>
            <a:endParaRPr lang="en-US" sz="1600" dirty="0">
              <a:latin typeface="Arial"/>
              <a:ea typeface="Arial"/>
              <a:cs typeface="Arial"/>
              <a:sym typeface="Arial"/>
            </a:endParaRPr>
          </a:p>
          <a:p>
            <a:pPr lvl="0">
              <a:buSzPct val="117647"/>
            </a:pPr>
            <a:r>
              <a:rPr lang="en-US" sz="1600" dirty="0"/>
              <a:t>We’ve realized that we made real progress in developing an understanding of the big patterns in biology, the big patterns of life on this planet.</a:t>
            </a:r>
          </a:p>
        </p:txBody>
      </p:sp>
      <p:sp>
        <p:nvSpPr>
          <p:cNvPr id="6" name="Text Placeholder 5"/>
          <p:cNvSpPr>
            <a:spLocks noGrp="1"/>
          </p:cNvSpPr>
          <p:nvPr>
            <p:ph type="body" sz="quarter" idx="11"/>
          </p:nvPr>
        </p:nvSpPr>
        <p:spPr/>
        <p:txBody>
          <a:bodyPr/>
          <a:lstStyle/>
          <a:p>
            <a:pPr lvl="0">
              <a:buClr>
                <a:schemeClr val="dk1"/>
              </a:buClr>
              <a:buSzPts val="1600"/>
            </a:pPr>
            <a:r>
              <a:rPr lang="en-US" u="sng" dirty="0">
                <a:latin typeface="Arial"/>
                <a:ea typeface="Arial"/>
                <a:cs typeface="Arial"/>
                <a:sym typeface="Arial"/>
              </a:rPr>
              <a:t>LS05 Teacher Reflection Notes:</a:t>
            </a:r>
          </a:p>
          <a:p>
            <a:pPr lvl="0">
              <a:buClr>
                <a:schemeClr val="dk1"/>
              </a:buClr>
              <a:buSzPts val="1600"/>
            </a:pPr>
            <a:endParaRPr lang="en-US"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that went well…</a:t>
            </a:r>
            <a:endParaRPr lang="en-US" dirty="0">
              <a:latin typeface="Arial"/>
              <a:ea typeface="Arial"/>
              <a:cs typeface="Arial"/>
              <a:sym typeface="Arial"/>
            </a:endParaRPr>
          </a:p>
          <a:p>
            <a:pPr lvl="0">
              <a:buClr>
                <a:schemeClr val="dk1"/>
              </a:buClr>
              <a:buSzPts val="1600"/>
            </a:pPr>
            <a:endParaRPr lang="en-US" i="1"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I would change…</a:t>
            </a:r>
            <a:endParaRPr lang="en-US" dirty="0">
              <a:latin typeface="Arial"/>
              <a:ea typeface="Arial"/>
              <a:cs typeface="Arial"/>
              <a:sym typeface="Arial"/>
            </a:endParaRPr>
          </a:p>
          <a:p>
            <a:endParaRPr lang="en-US" dirty="0"/>
          </a:p>
        </p:txBody>
      </p:sp>
    </p:spTree>
    <p:extLst>
      <p:ext uri="{BB962C8B-B14F-4D97-AF65-F5344CB8AC3E}">
        <p14:creationId xmlns:p14="http://schemas.microsoft.com/office/powerpoint/2010/main" val="1311423976"/>
      </p:ext>
    </p:extLst>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2800" dirty="0"/>
              <a:t>Learning Segment 06 Overview</a:t>
            </a:r>
          </a:p>
        </p:txBody>
      </p:sp>
      <p:sp>
        <p:nvSpPr>
          <p:cNvPr id="6" name="Text Placeholder 5"/>
          <p:cNvSpPr>
            <a:spLocks noGrp="1"/>
          </p:cNvSpPr>
          <p:nvPr>
            <p:ph type="body" sz="quarter" idx="10"/>
          </p:nvPr>
        </p:nvSpPr>
        <p:spPr/>
        <p:txBody>
          <a:bodyPr>
            <a:normAutofit/>
          </a:bodyPr>
          <a:lstStyle/>
          <a:p>
            <a:r>
              <a:rPr lang="en-US" sz="1800" b="1" dirty="0">
                <a:sym typeface="Wingdings" panose="05000000000000000000" pitchFamily="2" charset="2"/>
              </a:rPr>
              <a:t>M</a:t>
            </a:r>
          </a:p>
          <a:p>
            <a:r>
              <a:rPr lang="en-US" sz="1800" dirty="0"/>
              <a:t>Optional Activity: Model Integration</a:t>
            </a:r>
          </a:p>
          <a:p>
            <a:r>
              <a:rPr lang="en-US" sz="1800" dirty="0"/>
              <a:t>We explore the connections between our central ideas from Natural Selection and many of the other models we’ve built during the year. In “mapping models to models”, we highlight and reinforce connections among the ideas and review what we’ve learned.</a:t>
            </a:r>
          </a:p>
        </p:txBody>
      </p:sp>
      <p:sp>
        <p:nvSpPr>
          <p:cNvPr id="7" name="Text Placeholder 6"/>
          <p:cNvSpPr>
            <a:spLocks noGrp="1"/>
          </p:cNvSpPr>
          <p:nvPr>
            <p:ph type="body" sz="quarter" idx="11"/>
          </p:nvPr>
        </p:nvSpPr>
        <p:spPr/>
        <p:txBody>
          <a:bodyPr/>
          <a:lstStyle/>
          <a:p>
            <a:pPr algn="ctr"/>
            <a:r>
              <a:rPr lang="en-US" dirty="0"/>
              <a:t>55 minutes</a:t>
            </a:r>
          </a:p>
        </p:txBody>
      </p:sp>
      <p:sp>
        <p:nvSpPr>
          <p:cNvPr id="2" name="Text Placeholder 1"/>
          <p:cNvSpPr>
            <a:spLocks noGrp="1"/>
          </p:cNvSpPr>
          <p:nvPr>
            <p:ph type="body" sz="quarter" idx="12"/>
          </p:nvPr>
        </p:nvSpPr>
        <p:spPr/>
        <p:txBody>
          <a:bodyPr/>
          <a:lstStyle/>
          <a:p>
            <a:pPr>
              <a:lnSpc>
                <a:spcPct val="110000"/>
              </a:lnSpc>
              <a:spcBef>
                <a:spcPts val="0"/>
              </a:spcBef>
              <a:spcAft>
                <a:spcPts val="400"/>
              </a:spcAft>
            </a:pPr>
            <a:r>
              <a:rPr lang="en-US" u="sng" dirty="0"/>
              <a:t>Resources you will need:</a:t>
            </a:r>
          </a:p>
          <a:p>
            <a:pPr defTabSz="308048" hangingPunct="0">
              <a:lnSpc>
                <a:spcPct val="110000"/>
              </a:lnSpc>
              <a:spcAft>
                <a:spcPts val="400"/>
              </a:spcAft>
            </a:pPr>
            <a:r>
              <a:rPr lang="en-US" dirty="0">
                <a:ea typeface="Arial" charset="0"/>
                <a:cs typeface="Arial" charset="0"/>
                <a:sym typeface="Helvetica Light"/>
              </a:rPr>
              <a:t>Printed model statements from various models on colored paper, cut into strips.</a:t>
            </a:r>
          </a:p>
          <a:p>
            <a:pPr defTabSz="308048" hangingPunct="0">
              <a:lnSpc>
                <a:spcPct val="110000"/>
              </a:lnSpc>
              <a:spcAft>
                <a:spcPts val="400"/>
              </a:spcAft>
            </a:pPr>
            <a:r>
              <a:rPr lang="en-US" dirty="0">
                <a:ea typeface="Arial" charset="0"/>
                <a:cs typeface="Arial" charset="0"/>
                <a:sym typeface="Helvetica Light"/>
              </a:rPr>
              <a:t>Model for Natural Selection model statements on a handout.</a:t>
            </a:r>
          </a:p>
          <a:p>
            <a:pPr defTabSz="308048" hangingPunct="0">
              <a:lnSpc>
                <a:spcPct val="110000"/>
              </a:lnSpc>
              <a:spcAft>
                <a:spcPts val="400"/>
              </a:spcAft>
            </a:pPr>
            <a:r>
              <a:rPr lang="en-US" dirty="0">
                <a:ea typeface="Arial" charset="0"/>
                <a:cs typeface="Arial" charset="0"/>
                <a:sym typeface="Helvetica Light"/>
              </a:rPr>
              <a:t>Whiteboards</a:t>
            </a:r>
          </a:p>
          <a:p>
            <a:pPr defTabSz="308048" hangingPunct="0">
              <a:lnSpc>
                <a:spcPct val="110000"/>
              </a:lnSpc>
              <a:spcAft>
                <a:spcPts val="400"/>
              </a:spcAft>
            </a:pPr>
            <a:r>
              <a:rPr lang="en-US" dirty="0">
                <a:ea typeface="Arial" charset="0"/>
                <a:cs typeface="Arial" charset="0"/>
                <a:sym typeface="Helvetica Light"/>
              </a:rPr>
              <a:t>(See detailed notes on ensuing teacher slides for further preparation options and instructions.)</a:t>
            </a:r>
          </a:p>
          <a:p>
            <a:pPr>
              <a:lnSpc>
                <a:spcPct val="110000"/>
              </a:lnSpc>
              <a:spcAft>
                <a:spcPts val="400"/>
              </a:spcAft>
            </a:pPr>
            <a:endParaRPr lang="en-US" i="1" u="sng" dirty="0"/>
          </a:p>
          <a:p>
            <a:pPr>
              <a:lnSpc>
                <a:spcPct val="110000"/>
              </a:lnSpc>
              <a:spcAft>
                <a:spcPts val="400"/>
              </a:spcAft>
            </a:pPr>
            <a:endParaRPr lang="en-US" i="1" u="sng" dirty="0"/>
          </a:p>
        </p:txBody>
      </p:sp>
    </p:spTree>
    <p:extLst>
      <p:ext uri="{BB962C8B-B14F-4D97-AF65-F5344CB8AC3E}">
        <p14:creationId xmlns:p14="http://schemas.microsoft.com/office/powerpoint/2010/main" val="2141296564"/>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703" y="-2668"/>
            <a:ext cx="8932876" cy="469627"/>
          </a:xfrm>
        </p:spPr>
        <p:txBody>
          <a:bodyPr>
            <a:noAutofit/>
          </a:bodyPr>
          <a:lstStyle/>
          <a:p>
            <a:r>
              <a:rPr lang="en-US" dirty="0"/>
              <a:t>Unity and Diversity Part 2 Overview</a:t>
            </a:r>
            <a:endParaRPr lang="en-US" dirty="0">
              <a:solidFill>
                <a:schemeClr val="bg1"/>
              </a:solidFill>
              <a:latin typeface="+mn-lt"/>
            </a:endParaRPr>
          </a:p>
        </p:txBody>
      </p:sp>
      <p:sp>
        <p:nvSpPr>
          <p:cNvPr id="4" name="Text Placeholder 3">
            <a:extLst>
              <a:ext uri="{FF2B5EF4-FFF2-40B4-BE49-F238E27FC236}">
                <a16:creationId xmlns:a16="http://schemas.microsoft.com/office/drawing/2014/main" id="{F1CA3513-4AB5-4AFF-B14C-0C64E56A38FE}"/>
              </a:ext>
            </a:extLst>
          </p:cNvPr>
          <p:cNvSpPr>
            <a:spLocks noGrp="1"/>
          </p:cNvSpPr>
          <p:nvPr>
            <p:ph type="body" sz="quarter" idx="10"/>
          </p:nvPr>
        </p:nvSpPr>
        <p:spPr>
          <a:xfrm>
            <a:off x="230997" y="627320"/>
            <a:ext cx="8789582" cy="5467227"/>
          </a:xfrm>
        </p:spPr>
        <p:txBody>
          <a:bodyPr>
            <a:normAutofit fontScale="70000" lnSpcReduction="20000"/>
          </a:bodyPr>
          <a:lstStyle/>
          <a:p>
            <a:pPr>
              <a:lnSpc>
                <a:spcPct val="120000"/>
              </a:lnSpc>
              <a:spcBef>
                <a:spcPts val="0"/>
              </a:spcBef>
              <a:spcAft>
                <a:spcPts val="800"/>
              </a:spcAft>
            </a:pPr>
            <a:r>
              <a:rPr lang="en-US" sz="2300" b="1" dirty="0"/>
              <a:t>How is this unit situated in the “standard*” MBER year-long sequence?</a:t>
            </a:r>
            <a:endParaRPr lang="en-US" sz="2300" u="sng" dirty="0"/>
          </a:p>
          <a:p>
            <a:pPr>
              <a:lnSpc>
                <a:spcPct val="120000"/>
              </a:lnSpc>
              <a:spcBef>
                <a:spcPts val="0"/>
              </a:spcBef>
              <a:spcAft>
                <a:spcPts val="400"/>
              </a:spcAft>
            </a:pPr>
            <a:r>
              <a:rPr lang="en-US" sz="2000" b="1" dirty="0"/>
              <a:t>Transition in: </a:t>
            </a:r>
            <a:r>
              <a:rPr lang="en-US" sz="2000" dirty="0"/>
              <a:t>Now that we understand how species arise, we have an explanation for the diversity portion of our Big Driving Question, and perhaps even some ideas about unity. We are now ready to formally address our Big Driving Question about Unity and Diversity in the final unit. </a:t>
            </a:r>
          </a:p>
          <a:p>
            <a:pPr>
              <a:lnSpc>
                <a:spcPct val="120000"/>
              </a:lnSpc>
              <a:spcBef>
                <a:spcPts val="0"/>
              </a:spcBef>
              <a:spcAft>
                <a:spcPts val="400"/>
              </a:spcAft>
            </a:pPr>
            <a:r>
              <a:rPr lang="en-US" sz="2000" dirty="0"/>
              <a:t>This final unit is really about “pulling the pieces together”. Explanatory ideas to answer the Big Question for the year may vary, but two new ideas will be introduced explicitly to explain the Unity and Diversity of life on our planet. Student understanding, however, will be grounded in the models and model ideas that have generated previously in the curricular year.</a:t>
            </a:r>
          </a:p>
          <a:p>
            <a:pPr>
              <a:lnSpc>
                <a:spcPct val="120000"/>
              </a:lnSpc>
              <a:spcBef>
                <a:spcPts val="0"/>
              </a:spcBef>
              <a:spcAft>
                <a:spcPts val="400"/>
              </a:spcAft>
            </a:pPr>
            <a:r>
              <a:rPr lang="en-US" sz="2000" dirty="0"/>
              <a:t>We tackle the Big Question in two pieces, first addressing the diversity aspect, “How did there come to be so many different </a:t>
            </a:r>
            <a:r>
              <a:rPr lang="en-US" sz="2000" strike="sngStrike" dirty="0"/>
              <a:t>kinds/</a:t>
            </a:r>
            <a:r>
              <a:rPr lang="en-US" sz="2000" dirty="0"/>
              <a:t>species of living things?” Building directly on the last model we generated, our Model for Speciation, we revisit (once again) our Galapagos finches. But instead of asking how 17+ species came into existence, we shift our lens a bit asking WHY there are 17+ species of finches? Isn’t one finch good enough? We engage in an activity looking at the variation in diet, habitat and geography among six members of the ground finch group endemic to the Galapagos. </a:t>
            </a:r>
            <a:r>
              <a:rPr lang="en-US" sz="2000" b="1" dirty="0"/>
              <a:t>We recognize that the variation in the environment </a:t>
            </a:r>
            <a:r>
              <a:rPr lang="en-US" sz="2000" dirty="0"/>
              <a:t>(and how each finch species engages their environment) </a:t>
            </a:r>
            <a:r>
              <a:rPr lang="en-US" sz="2000" b="1" dirty="0"/>
              <a:t>plays a big part in generating and supporting this biodiversity</a:t>
            </a:r>
            <a:r>
              <a:rPr lang="en-US" sz="2000" dirty="0"/>
              <a:t>. We of course directly leverage our Model for Change Over Time / Natural Selection to </a:t>
            </a:r>
            <a:r>
              <a:rPr lang="en-US" sz="2000" dirty="0" smtClean="0"/>
              <a:t>remind </a:t>
            </a:r>
            <a:r>
              <a:rPr lang="en-US" sz="2000" dirty="0"/>
              <a:t>ourselves that the “how” question and “why” question are intertwined.</a:t>
            </a:r>
          </a:p>
          <a:p>
            <a:pPr>
              <a:lnSpc>
                <a:spcPct val="120000"/>
              </a:lnSpc>
              <a:spcBef>
                <a:spcPts val="0"/>
              </a:spcBef>
              <a:spcAft>
                <a:spcPts val="400"/>
              </a:spcAft>
            </a:pPr>
            <a:r>
              <a:rPr lang="en-US" sz="2000" dirty="0"/>
              <a:t>We then turn to the unity aspect of our question, “Why does all life share certain characteristics in common?” Leveraging our exploration of the finch lineage’s common ancestor, we “zoom out” on the tree of life infer that </a:t>
            </a:r>
            <a:r>
              <a:rPr lang="en-US" sz="2000" b="1" dirty="0"/>
              <a:t>all life has a common ancestor</a:t>
            </a:r>
            <a:r>
              <a:rPr lang="en-US" sz="2000" dirty="0"/>
              <a:t>. This is the core idea we leverage to explain unity.</a:t>
            </a:r>
            <a:br>
              <a:rPr lang="en-US" sz="2000" dirty="0"/>
            </a:br>
            <a:r>
              <a:rPr lang="en-US" sz="2000" dirty="0"/>
              <a:t>Finally, we offer Darwin's idea of "descent with modification" as a means to describe how that unity became diverse--variations on a theme in some sense--and offer three pieces of evidence scientists use to support this concept. We end with a celebratory recognition of all we have accomplished. (There is an optional "model-integration" activity that can be used as a means to review connections among our various models and a core model, Natural Selection. </a:t>
            </a:r>
            <a:r>
              <a:rPr lang="en-US" sz="2000" dirty="0" smtClean="0"/>
              <a:t>The </a:t>
            </a:r>
            <a:r>
              <a:rPr lang="en-US" sz="2000" dirty="0"/>
              <a:t>activity also provides a great opportunity for students to prepare for any assessment/final exam.)</a:t>
            </a:r>
          </a:p>
        </p:txBody>
      </p:sp>
    </p:spTree>
    <p:extLst>
      <p:ext uri="{BB962C8B-B14F-4D97-AF65-F5344CB8AC3E}">
        <p14:creationId xmlns:p14="http://schemas.microsoft.com/office/powerpoint/2010/main" val="3948216349"/>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LS06 Overview Continued</a:t>
            </a:r>
          </a:p>
        </p:txBody>
      </p:sp>
      <p:sp>
        <p:nvSpPr>
          <p:cNvPr id="5" name="Text Placeholder 4"/>
          <p:cNvSpPr>
            <a:spLocks noGrp="1"/>
          </p:cNvSpPr>
          <p:nvPr>
            <p:ph type="body" sz="quarter" idx="10"/>
          </p:nvPr>
        </p:nvSpPr>
        <p:spPr/>
        <p:txBody>
          <a:bodyPr/>
          <a:lstStyle/>
          <a:p>
            <a:pPr>
              <a:spcBef>
                <a:spcPts val="0"/>
              </a:spcBef>
              <a:spcAft>
                <a:spcPts val="600"/>
              </a:spcAft>
            </a:pPr>
            <a:r>
              <a:rPr lang="en" dirty="0"/>
              <a:t>This activity was designed to come at the very end of the year, after Unity and Diversity 2, as an interactive (and relatively painless!) way to get students thinking and talking about some of the models we developed in class. Working in their groups, students discuss, then cut and paste the ideas on their papers. Then we share out and discuss as a class. There is no “right or wrong” in this activity, as long as students explain the connections they see.</a:t>
            </a:r>
          </a:p>
          <a:p>
            <a:pPr>
              <a:spcBef>
                <a:spcPts val="0"/>
              </a:spcBef>
              <a:spcAft>
                <a:spcPts val="600"/>
              </a:spcAft>
            </a:pPr>
            <a:r>
              <a:rPr lang="en" i="1" dirty="0"/>
              <a:t>Rationale:</a:t>
            </a:r>
          </a:p>
          <a:p>
            <a:pPr marL="285750" indent="-285750">
              <a:spcBef>
                <a:spcPts val="0"/>
              </a:spcBef>
              <a:spcAft>
                <a:spcPts val="600"/>
              </a:spcAft>
              <a:buSzPts val="2300"/>
              <a:buFont typeface="Arial" panose="020B0604020202020204" pitchFamily="34" charset="0"/>
              <a:buChar char="•"/>
            </a:pPr>
            <a:r>
              <a:rPr lang="en-US" i="1" dirty="0"/>
              <a:t>Reinforces the centrality of Natural Selection in understanding life on Earth, and makes the coherence of the course explicit.</a:t>
            </a:r>
          </a:p>
          <a:p>
            <a:pPr marL="285750" indent="-285750">
              <a:spcBef>
                <a:spcPts val="0"/>
              </a:spcBef>
              <a:spcAft>
                <a:spcPts val="600"/>
              </a:spcAft>
              <a:buSzPts val="2300"/>
              <a:buFont typeface="Arial" panose="020B0604020202020204" pitchFamily="34" charset="0"/>
              <a:buChar char="•"/>
            </a:pPr>
            <a:r>
              <a:rPr lang="en-US" i="1" dirty="0"/>
              <a:t>Is a great way to review for a final exam (and in the process, students create a document that is a good study tool).</a:t>
            </a:r>
          </a:p>
          <a:p>
            <a:pPr>
              <a:spcBef>
                <a:spcPts val="0"/>
              </a:spcBef>
              <a:spcAft>
                <a:spcPts val="600"/>
              </a:spcAft>
            </a:pPr>
            <a:r>
              <a:rPr lang="en-US" dirty="0"/>
              <a:t>The ensuing slides present the model statements developed in one teacher’s classroom. You will need to replace them with the actual wording from the models you developed in your classroom.</a:t>
            </a:r>
          </a:p>
          <a:p>
            <a:pPr>
              <a:spcBef>
                <a:spcPts val="0"/>
              </a:spcBef>
              <a:spcAft>
                <a:spcPts val="600"/>
              </a:spcAft>
            </a:pPr>
            <a:r>
              <a:rPr lang="en-US" dirty="0"/>
              <a:t>The basic procedure is this: students will work to map various ideas from other models onto the model statements your class generated for Natural Selection.</a:t>
            </a:r>
          </a:p>
          <a:p>
            <a:pPr>
              <a:spcBef>
                <a:spcPts val="0"/>
              </a:spcBef>
              <a:spcAft>
                <a:spcPts val="600"/>
              </a:spcAft>
            </a:pPr>
            <a:r>
              <a:rPr lang="en-US" dirty="0"/>
              <a:t>To prepare, print the models you want to consider on sheets of colored paper, one color per model. You will need enough copies so that each group has at least one copy of each usable model statement, perhaps two or more if you want them to be able to make a connection between a particular statement and more than one of the ideas in Natural Selection. We recommend you particularly attend to the follow models, but you may choose to present your students with more or fewer, depending on your goals for the activity:</a:t>
            </a:r>
          </a:p>
          <a:p>
            <a:pPr>
              <a:spcBef>
                <a:spcPts val="0"/>
              </a:spcBef>
              <a:spcAft>
                <a:spcPts val="600"/>
              </a:spcAft>
            </a:pPr>
            <a:r>
              <a:rPr lang="en-US" dirty="0"/>
              <a:t>Model for Energy (multiple models, see notes on next slide)**</a:t>
            </a:r>
          </a:p>
          <a:p>
            <a:pPr>
              <a:spcBef>
                <a:spcPts val="0"/>
              </a:spcBef>
              <a:spcAft>
                <a:spcPts val="600"/>
              </a:spcAft>
            </a:pPr>
            <a:r>
              <a:rPr lang="en-US" dirty="0"/>
              <a:t>Model for Population Variation</a:t>
            </a:r>
          </a:p>
          <a:p>
            <a:pPr>
              <a:spcBef>
                <a:spcPts val="0"/>
              </a:spcBef>
              <a:spcAft>
                <a:spcPts val="600"/>
              </a:spcAft>
            </a:pPr>
            <a:r>
              <a:rPr lang="en-US" dirty="0"/>
              <a:t>Model for Inheritance (includes Meiosis, Classical Genetics, and DNA)</a:t>
            </a:r>
          </a:p>
          <a:p>
            <a:endParaRPr lang="en-US" dirty="0"/>
          </a:p>
          <a:p>
            <a:endParaRPr lang="en-US" dirty="0"/>
          </a:p>
        </p:txBody>
      </p:sp>
    </p:spTree>
    <p:extLst>
      <p:ext uri="{BB962C8B-B14F-4D97-AF65-F5344CB8AC3E}">
        <p14:creationId xmlns:p14="http://schemas.microsoft.com/office/powerpoint/2010/main" val="15951595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LS06 Overview Continued</a:t>
            </a:r>
          </a:p>
        </p:txBody>
      </p:sp>
      <p:sp>
        <p:nvSpPr>
          <p:cNvPr id="5" name="Text Placeholder 4"/>
          <p:cNvSpPr>
            <a:spLocks noGrp="1"/>
          </p:cNvSpPr>
          <p:nvPr>
            <p:ph type="body" sz="quarter" idx="10"/>
          </p:nvPr>
        </p:nvSpPr>
        <p:spPr/>
        <p:txBody>
          <a:bodyPr/>
          <a:lstStyle/>
          <a:p>
            <a:pPr>
              <a:spcBef>
                <a:spcPts val="0"/>
              </a:spcBef>
              <a:spcAft>
                <a:spcPts val="600"/>
              </a:spcAft>
            </a:pPr>
            <a:r>
              <a:rPr lang="en-US" i="1" dirty="0"/>
              <a:t>**What is the “Model for Energy”? Well, it could be a lot of things. In the ensuing slides, you’ll see ideas like: (1) organisms obtain the matter and energy they need in order to grow, develop and make new cells, reproduce, keep the body functioning, life; and (2) organisms have access to limited amounts of energy and matter, so they can’t do everything—there are always trade-offs.</a:t>
            </a:r>
          </a:p>
          <a:p>
            <a:pPr>
              <a:spcBef>
                <a:spcPts val="0"/>
              </a:spcBef>
              <a:spcAft>
                <a:spcPts val="600"/>
              </a:spcAft>
            </a:pPr>
            <a:r>
              <a:rPr lang="en-US" i="1" dirty="0"/>
              <a:t>The statements showcased here may not closely match the model ideas you developed in the classroom. They rather represent a synthesis of some ideas from the Red Loop models. You have likely had conversations about energy “trade-offs” in the context of the Red Loop or while developing a Model for Sexual Selection, but you may not have generated such statements explicitly. If you have not had conversations about trade-offs and limited energy, now would be a great time to synthesize these points from other model ideas in the classroom. If it feels appropriate, ask students, “So, in thinking about the process of natural selection, is it better to spend your energy (and matter) on survival or reproduction?” This is a great way to bring in ideas about energy, even if you choose not to provide formal energy-related model statements to your students for the model-integration activity.</a:t>
            </a:r>
          </a:p>
          <a:p>
            <a:pPr>
              <a:spcBef>
                <a:spcPts val="0"/>
              </a:spcBef>
              <a:spcAft>
                <a:spcPts val="600"/>
              </a:spcAft>
            </a:pPr>
            <a:r>
              <a:rPr lang="en-US" dirty="0"/>
              <a:t>During the matching/sorting activity, you can have students work on large whiteboards or you can print smaller handouts with the Natural Selection statements. There simply must be a way for students to match the ideas from other models to the class ideas for Natural Selection. </a:t>
            </a:r>
          </a:p>
          <a:p>
            <a:pPr>
              <a:spcBef>
                <a:spcPts val="0"/>
              </a:spcBef>
              <a:spcAft>
                <a:spcPts val="600"/>
              </a:spcAft>
            </a:pPr>
            <a:r>
              <a:rPr lang="en-US" dirty="0"/>
              <a:t>At the conclusion of the sorting/matching activity, it might be helpful to project the statements from your Natural Selection model as a means to facilitate discussion about the connections the class has made. However you choose to process the activity, be certain to do so as a whole class. It’s important that the class experiences a final recognition of all they have done as a group to understand big patterns and processes in biology. The model ideas used in this activity are ideas </a:t>
            </a:r>
            <a:r>
              <a:rPr lang="en-US" i="1" dirty="0"/>
              <a:t>they</a:t>
            </a:r>
            <a:r>
              <a:rPr lang="en-US" dirty="0"/>
              <a:t> generated and are ideas they can use on any upcoming final exam!</a:t>
            </a:r>
          </a:p>
          <a:p>
            <a:pPr>
              <a:spcBef>
                <a:spcPts val="0"/>
              </a:spcBef>
              <a:spcAft>
                <a:spcPts val="600"/>
              </a:spcAft>
            </a:pPr>
            <a:r>
              <a:rPr lang="en-US" dirty="0"/>
              <a:t>The ensuing teacher slides showcase student products from one classroom for illustration/clarity.</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92131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0212" y="613410"/>
            <a:ext cx="7607968" cy="5705976"/>
          </a:xfrm>
          <a:prstGeom prst="rect">
            <a:avLst/>
          </a:prstGeom>
        </p:spPr>
      </p:pic>
      <p:sp>
        <p:nvSpPr>
          <p:cNvPr id="2" name="Title 1"/>
          <p:cNvSpPr>
            <a:spLocks noGrp="1"/>
          </p:cNvSpPr>
          <p:nvPr>
            <p:ph type="title"/>
          </p:nvPr>
        </p:nvSpPr>
        <p:spPr/>
        <p:txBody>
          <a:bodyPr/>
          <a:lstStyle/>
          <a:p>
            <a:r>
              <a:rPr lang="en-US" dirty="0"/>
              <a:t>Sample Classroom Artifact</a:t>
            </a:r>
          </a:p>
        </p:txBody>
      </p:sp>
    </p:spTree>
    <p:extLst>
      <p:ext uri="{BB962C8B-B14F-4D97-AF65-F5344CB8AC3E}">
        <p14:creationId xmlns:p14="http://schemas.microsoft.com/office/powerpoint/2010/main" val="2265453789"/>
      </p:ext>
    </p:extLst>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Classroom Artifact</a:t>
            </a:r>
          </a:p>
        </p:txBody>
      </p:sp>
      <p:pic>
        <p:nvPicPr>
          <p:cNvPr id="5" name="Picture 4"/>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472218" y="669651"/>
            <a:ext cx="8163846" cy="5563509"/>
          </a:xfrm>
          <a:prstGeom prst="rect">
            <a:avLst/>
          </a:prstGeom>
        </p:spPr>
      </p:pic>
    </p:spTree>
    <p:extLst>
      <p:ext uri="{BB962C8B-B14F-4D97-AF65-F5344CB8AC3E}">
        <p14:creationId xmlns:p14="http://schemas.microsoft.com/office/powerpoint/2010/main" val="2743786725"/>
      </p:ext>
    </p:extLst>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Classroom Artifact</a:t>
            </a:r>
          </a:p>
        </p:txBody>
      </p:sp>
      <p:pic>
        <p:nvPicPr>
          <p:cNvPr id="5" name="Picture 4"/>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173759" y="828904"/>
            <a:ext cx="8846820" cy="5091836"/>
          </a:xfrm>
          <a:prstGeom prst="rect">
            <a:avLst/>
          </a:prstGeom>
        </p:spPr>
      </p:pic>
    </p:spTree>
    <p:extLst>
      <p:ext uri="{BB962C8B-B14F-4D97-AF65-F5344CB8AC3E}">
        <p14:creationId xmlns:p14="http://schemas.microsoft.com/office/powerpoint/2010/main" val="792523374"/>
      </p:ext>
    </p:extLst>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208865" y="185875"/>
            <a:ext cx="8383500" cy="666000"/>
          </a:xfrm>
          <a:prstGeom prst="rect">
            <a:avLst/>
          </a:prstGeom>
        </p:spPr>
        <p:txBody>
          <a:bodyPr spcFirstLastPara="1" vert="horz" wrap="square" lIns="91425" tIns="91425" rIns="91425" bIns="91425" rtlCol="0" anchor="t" anchorCtr="0">
            <a:noAutofit/>
          </a:bodyPr>
          <a:lstStyle/>
          <a:p>
            <a:r>
              <a:rPr lang="en" sz="3600" b="1" dirty="0">
                <a:latin typeface="Arial" panose="020B0604020202020204" pitchFamily="34" charset="0"/>
                <a:cs typeface="Arial" panose="020B0604020202020204" pitchFamily="34" charset="0"/>
              </a:rPr>
              <a:t>INSTRUCTIONS FOR THE ACTIVITY</a:t>
            </a:r>
            <a:endParaRPr sz="3600" b="1" dirty="0">
              <a:latin typeface="Arial" panose="020B0604020202020204" pitchFamily="34" charset="0"/>
              <a:cs typeface="Arial" panose="020B0604020202020204" pitchFamily="34" charset="0"/>
            </a:endParaRPr>
          </a:p>
        </p:txBody>
      </p:sp>
      <p:sp>
        <p:nvSpPr>
          <p:cNvPr id="73" name="Google Shape;73;p16"/>
          <p:cNvSpPr txBox="1">
            <a:spLocks noGrp="1"/>
          </p:cNvSpPr>
          <p:nvPr>
            <p:ph type="body" idx="1"/>
          </p:nvPr>
        </p:nvSpPr>
        <p:spPr>
          <a:xfrm>
            <a:off x="359702" y="913724"/>
            <a:ext cx="8540458" cy="5860455"/>
          </a:xfrm>
          <a:prstGeom prst="rect">
            <a:avLst/>
          </a:prstGeom>
        </p:spPr>
        <p:txBody>
          <a:bodyPr spcFirstLastPara="1" vert="horz" wrap="square" lIns="91425" tIns="91425" rIns="91425" bIns="91425" rtlCol="0" anchor="t" anchorCtr="0">
            <a:noAutofit/>
          </a:bodyPr>
          <a:lstStyle/>
          <a:p>
            <a:pPr>
              <a:spcAft>
                <a:spcPts val="1200"/>
              </a:spcAft>
              <a:buFont typeface="Arial"/>
              <a:buAutoNum type="arabicPeriod"/>
            </a:pPr>
            <a:r>
              <a:rPr lang="en-US" sz="2000" dirty="0">
                <a:latin typeface="Arial" panose="020B0604020202020204" pitchFamily="34" charset="0"/>
                <a:cs typeface="Arial" panose="020B0604020202020204" pitchFamily="34" charset="0"/>
              </a:rPr>
              <a:t>In this activity we will explore how the ideas from other models support, or are related to, the Natural Selection Model. This will deepen our understanding of Natural Selection, and will help us see how all of our ideas about living things are connected.</a:t>
            </a:r>
          </a:p>
          <a:p>
            <a:pPr>
              <a:spcAft>
                <a:spcPts val="1200"/>
              </a:spcAft>
              <a:buFont typeface="Arial"/>
              <a:buAutoNum type="arabicPeriod"/>
            </a:pPr>
            <a:r>
              <a:rPr lang="en" sz="2000" dirty="0">
                <a:latin typeface="Arial" panose="020B0604020202020204" pitchFamily="34" charset="0"/>
                <a:cs typeface="Arial" panose="020B0604020202020204" pitchFamily="34" charset="0"/>
              </a:rPr>
              <a:t>Cut out the colored paper model statements from the other class models you’ve been given.</a:t>
            </a:r>
            <a:endParaRPr sz="2000" dirty="0">
              <a:latin typeface="Arial" panose="020B0604020202020204" pitchFamily="34" charset="0"/>
              <a:cs typeface="Arial" panose="020B0604020202020204" pitchFamily="34" charset="0"/>
            </a:endParaRPr>
          </a:p>
          <a:p>
            <a:pPr>
              <a:spcBef>
                <a:spcPts val="1000"/>
              </a:spcBef>
              <a:spcAft>
                <a:spcPts val="1200"/>
              </a:spcAft>
              <a:buAutoNum type="arabicPeriod"/>
            </a:pPr>
            <a:r>
              <a:rPr lang="en-US" sz="2000" dirty="0">
                <a:latin typeface="Arial" panose="020B0604020202020204" pitchFamily="34" charset="0"/>
                <a:cs typeface="Arial" panose="020B0604020202020204" pitchFamily="34" charset="0"/>
              </a:rPr>
              <a:t>With your group members, discuss each of these ideas from other models, then:</a:t>
            </a:r>
          </a:p>
          <a:p>
            <a:pPr lvl="1" indent="-342892">
              <a:spcAft>
                <a:spcPts val="1200"/>
              </a:spcAft>
              <a:buSzPts val="1800"/>
              <a:buAutoNum type="alphaLcPeriod"/>
            </a:pPr>
            <a:r>
              <a:rPr lang="en-US" sz="2000" dirty="0">
                <a:latin typeface="Arial" panose="020B0604020202020204" pitchFamily="34" charset="0"/>
                <a:cs typeface="Arial" panose="020B0604020202020204" pitchFamily="34" charset="0"/>
              </a:rPr>
              <a:t>Decide which Natural Selection model idea (or ideas - </a:t>
            </a:r>
            <a:r>
              <a:rPr lang="en-US" sz="2000" u="sng" dirty="0">
                <a:latin typeface="Arial" panose="020B0604020202020204" pitchFamily="34" charset="0"/>
                <a:cs typeface="Arial" panose="020B0604020202020204" pitchFamily="34" charset="0"/>
              </a:rPr>
              <a:t>you may use each  statement more than once</a:t>
            </a:r>
            <a:r>
              <a:rPr lang="en-US" sz="2000" dirty="0">
                <a:latin typeface="Arial" panose="020B0604020202020204" pitchFamily="34" charset="0"/>
                <a:cs typeface="Arial" panose="020B0604020202020204" pitchFamily="34" charset="0"/>
              </a:rPr>
              <a:t>) it supports, expands on, or is related to.</a:t>
            </a:r>
          </a:p>
          <a:p>
            <a:pPr lvl="1" indent="-342892">
              <a:spcAft>
                <a:spcPts val="1200"/>
              </a:spcAft>
              <a:buSzPts val="1800"/>
              <a:buAutoNum type="alphaLcPeriod"/>
            </a:pPr>
            <a:r>
              <a:rPr lang="en-US" sz="2000" dirty="0">
                <a:latin typeface="Arial" panose="020B0604020202020204" pitchFamily="34" charset="0"/>
                <a:cs typeface="Arial" panose="020B0604020202020204" pitchFamily="34" charset="0"/>
              </a:rPr>
              <a:t>Paste the statement under the relevant NS model statement on the handout or your whiteboard.</a:t>
            </a:r>
          </a:p>
          <a:p>
            <a:pPr lvl="1" indent="-342892">
              <a:spcAft>
                <a:spcPts val="1200"/>
              </a:spcAft>
              <a:buSzPts val="1800"/>
              <a:buAutoNum type="alphaLcPeriod"/>
            </a:pPr>
            <a:r>
              <a:rPr lang="en-US" sz="2000" dirty="0">
                <a:latin typeface="Arial" panose="020B0604020202020204" pitchFamily="34" charset="0"/>
                <a:cs typeface="Arial" panose="020B0604020202020204" pitchFamily="34" charset="0"/>
              </a:rPr>
              <a:t>Don’t stress! There is no one “right” way to do this, as long as you can explain the connection you see.</a:t>
            </a:r>
          </a:p>
        </p:txBody>
      </p:sp>
    </p:spTree>
    <p:extLst>
      <p:ext uri="{BB962C8B-B14F-4D97-AF65-F5344CB8AC3E}">
        <p14:creationId xmlns:p14="http://schemas.microsoft.com/office/powerpoint/2010/main" val="2414336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Learning Segment 06 Summary</a:t>
            </a:r>
          </a:p>
        </p:txBody>
      </p:sp>
      <p:sp>
        <p:nvSpPr>
          <p:cNvPr id="5" name="Text Placeholder 4"/>
          <p:cNvSpPr>
            <a:spLocks noGrp="1"/>
          </p:cNvSpPr>
          <p:nvPr>
            <p:ph type="body" sz="quarter" idx="10"/>
          </p:nvPr>
        </p:nvSpPr>
        <p:spPr/>
        <p:txBody>
          <a:bodyPr>
            <a:normAutofit/>
          </a:bodyPr>
          <a:lstStyle/>
          <a:p>
            <a:pPr lvl="0">
              <a:buClr>
                <a:schemeClr val="dk1"/>
              </a:buClr>
              <a:buSzPct val="117647"/>
            </a:pPr>
            <a:r>
              <a:rPr lang="en-US" sz="1600" b="1" dirty="0">
                <a:latin typeface="Arial"/>
                <a:ea typeface="Arial"/>
                <a:cs typeface="Arial"/>
                <a:sym typeface="Arial"/>
              </a:rPr>
              <a:t>What we figured out…</a:t>
            </a:r>
          </a:p>
          <a:p>
            <a:pPr lvl="0">
              <a:buClr>
                <a:schemeClr val="dk1"/>
              </a:buClr>
              <a:buSzPct val="117647"/>
            </a:pPr>
            <a:endParaRPr lang="en-US" sz="1600" dirty="0">
              <a:latin typeface="Arial"/>
              <a:ea typeface="Arial"/>
              <a:cs typeface="Arial"/>
              <a:sym typeface="Arial"/>
            </a:endParaRPr>
          </a:p>
          <a:p>
            <a:pPr lvl="0">
              <a:buSzPct val="117647"/>
            </a:pPr>
            <a:r>
              <a:rPr lang="en-US" sz="1600" dirty="0"/>
              <a:t>We reinforced our understanding of the connections between models and perhaps managed to do some preparation for end-of-year exams.</a:t>
            </a:r>
          </a:p>
        </p:txBody>
      </p:sp>
      <p:sp>
        <p:nvSpPr>
          <p:cNvPr id="6" name="Text Placeholder 5"/>
          <p:cNvSpPr>
            <a:spLocks noGrp="1"/>
          </p:cNvSpPr>
          <p:nvPr>
            <p:ph type="body" sz="quarter" idx="11"/>
          </p:nvPr>
        </p:nvSpPr>
        <p:spPr/>
        <p:txBody>
          <a:bodyPr/>
          <a:lstStyle/>
          <a:p>
            <a:pPr lvl="0">
              <a:buClr>
                <a:schemeClr val="dk1"/>
              </a:buClr>
              <a:buSzPts val="1600"/>
            </a:pPr>
            <a:r>
              <a:rPr lang="en-US" u="sng" dirty="0">
                <a:latin typeface="Arial"/>
                <a:ea typeface="Arial"/>
                <a:cs typeface="Arial"/>
                <a:sym typeface="Arial"/>
              </a:rPr>
              <a:t>LS06 Teacher Reflection Notes:</a:t>
            </a:r>
          </a:p>
          <a:p>
            <a:pPr lvl="0">
              <a:buClr>
                <a:schemeClr val="dk1"/>
              </a:buClr>
              <a:buSzPts val="1600"/>
            </a:pPr>
            <a:endParaRPr lang="en-US"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that went well…</a:t>
            </a:r>
            <a:endParaRPr lang="en-US" dirty="0">
              <a:latin typeface="Arial"/>
              <a:ea typeface="Arial"/>
              <a:cs typeface="Arial"/>
              <a:sym typeface="Arial"/>
            </a:endParaRPr>
          </a:p>
          <a:p>
            <a:pPr lvl="0">
              <a:buClr>
                <a:schemeClr val="dk1"/>
              </a:buClr>
              <a:buSzPts val="1600"/>
            </a:pPr>
            <a:endParaRPr lang="en-US" i="1" dirty="0">
              <a:latin typeface="Arial"/>
              <a:ea typeface="Arial"/>
              <a:cs typeface="Arial"/>
              <a:sym typeface="Arial"/>
            </a:endParaRPr>
          </a:p>
          <a:p>
            <a:pPr lvl="0">
              <a:buClr>
                <a:schemeClr val="dk1"/>
              </a:buClr>
              <a:buSzPts val="1600"/>
            </a:pPr>
            <a:r>
              <a:rPr lang="en-US" i="1" dirty="0">
                <a:latin typeface="Arial"/>
                <a:ea typeface="Arial"/>
                <a:cs typeface="Arial"/>
                <a:sym typeface="Arial"/>
              </a:rPr>
              <a:t>Things I would change…</a:t>
            </a:r>
            <a:endParaRPr lang="en-US" dirty="0">
              <a:latin typeface="Arial"/>
              <a:ea typeface="Arial"/>
              <a:cs typeface="Arial"/>
              <a:sym typeface="Arial"/>
            </a:endParaRPr>
          </a:p>
          <a:p>
            <a:endParaRPr lang="en-US" dirty="0"/>
          </a:p>
        </p:txBody>
      </p:sp>
    </p:spTree>
    <p:extLst>
      <p:ext uri="{BB962C8B-B14F-4D97-AF65-F5344CB8AC3E}">
        <p14:creationId xmlns:p14="http://schemas.microsoft.com/office/powerpoint/2010/main" val="134066190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Pedagogical Tools to Consider in this Unit</a:t>
            </a:r>
            <a:endParaRPr lang="en-US" dirty="0">
              <a:solidFill>
                <a:schemeClr val="bg1"/>
              </a:solidFill>
              <a:latin typeface="+mn-lt"/>
            </a:endParaRPr>
          </a:p>
        </p:txBody>
      </p:sp>
      <p:sp>
        <p:nvSpPr>
          <p:cNvPr id="6" name="Text Placeholder 5"/>
          <p:cNvSpPr>
            <a:spLocks noGrp="1"/>
          </p:cNvSpPr>
          <p:nvPr>
            <p:ph type="body" sz="quarter" idx="12"/>
          </p:nvPr>
        </p:nvSpPr>
        <p:spPr/>
        <p:txBody>
          <a:bodyPr/>
          <a:lstStyle/>
          <a:p>
            <a:r>
              <a:rPr lang="en-US" dirty="0"/>
              <a:t>Which Tools and MBER Essentials may arise in this unit?</a:t>
            </a:r>
          </a:p>
        </p:txBody>
      </p:sp>
      <p:sp>
        <p:nvSpPr>
          <p:cNvPr id="7" name="Text Placeholder 6"/>
          <p:cNvSpPr>
            <a:spLocks noGrp="1"/>
          </p:cNvSpPr>
          <p:nvPr>
            <p:ph type="body" sz="quarter" idx="13"/>
          </p:nvPr>
        </p:nvSpPr>
        <p:spPr/>
        <p:txBody>
          <a:bodyPr>
            <a:normAutofit lnSpcReduction="10000"/>
          </a:bodyPr>
          <a:lstStyle/>
          <a:p>
            <a:pPr>
              <a:lnSpc>
                <a:spcPct val="120000"/>
              </a:lnSpc>
              <a:spcBef>
                <a:spcPts val="0"/>
              </a:spcBef>
              <a:spcAft>
                <a:spcPts val="400"/>
              </a:spcAft>
            </a:pPr>
            <a:r>
              <a:rPr lang="en-US" dirty="0"/>
              <a:t>Be sure to check out the descriptions for these tools on the MBER Essentials Webpage.</a:t>
            </a:r>
          </a:p>
          <a:p>
            <a:pPr>
              <a:lnSpc>
                <a:spcPct val="120000"/>
              </a:lnSpc>
              <a:spcBef>
                <a:spcPts val="0"/>
              </a:spcBef>
              <a:spcAft>
                <a:spcPts val="400"/>
              </a:spcAft>
            </a:pPr>
            <a:r>
              <a:rPr lang="en-US" dirty="0"/>
              <a:t>In some instances, we’ve made an attempt to indicate where these tools might be most useful in the teacher notes and presenter notes directly beneath the slides.</a:t>
            </a:r>
          </a:p>
        </p:txBody>
      </p:sp>
      <p:sp>
        <p:nvSpPr>
          <p:cNvPr id="8" name="Text Placeholder 7"/>
          <p:cNvSpPr>
            <a:spLocks noGrp="1"/>
          </p:cNvSpPr>
          <p:nvPr>
            <p:ph type="body" sz="quarter" idx="14"/>
          </p:nvPr>
        </p:nvSpPr>
        <p:spPr>
          <a:xfrm>
            <a:off x="363414" y="2344614"/>
            <a:ext cx="7096566" cy="2824686"/>
          </a:xfrm>
        </p:spPr>
        <p:txBody>
          <a:bodyPr/>
          <a:lstStyle/>
          <a:p>
            <a:pPr>
              <a:lnSpc>
                <a:spcPct val="120000"/>
              </a:lnSpc>
              <a:spcBef>
                <a:spcPts val="0"/>
              </a:spcBef>
              <a:spcAft>
                <a:spcPts val="400"/>
              </a:spcAft>
            </a:pPr>
            <a:r>
              <a:rPr lang="en-US" dirty="0"/>
              <a:t>Whiteboards</a:t>
            </a:r>
          </a:p>
          <a:p>
            <a:pPr>
              <a:lnSpc>
                <a:spcPct val="120000"/>
              </a:lnSpc>
              <a:spcBef>
                <a:spcPts val="0"/>
              </a:spcBef>
              <a:spcAft>
                <a:spcPts val="400"/>
              </a:spcAft>
            </a:pPr>
            <a:r>
              <a:rPr lang="en-US" dirty="0"/>
              <a:t>Red / Green Cups</a:t>
            </a:r>
          </a:p>
          <a:p>
            <a:pPr>
              <a:lnSpc>
                <a:spcPct val="120000"/>
              </a:lnSpc>
              <a:spcBef>
                <a:spcPts val="0"/>
              </a:spcBef>
              <a:spcAft>
                <a:spcPts val="400"/>
              </a:spcAft>
            </a:pPr>
            <a:r>
              <a:rPr lang="en-US" dirty="0"/>
              <a:t>FAQs and Tips: Eliciting Student Thinking About the Driving Question</a:t>
            </a:r>
          </a:p>
          <a:p>
            <a:pPr>
              <a:lnSpc>
                <a:spcPct val="120000"/>
              </a:lnSpc>
              <a:spcBef>
                <a:spcPts val="0"/>
              </a:spcBef>
              <a:spcAft>
                <a:spcPts val="400"/>
              </a:spcAft>
            </a:pPr>
            <a:r>
              <a:rPr lang="en-US" dirty="0"/>
              <a:t>FAQs and Tips: Close Enough</a:t>
            </a:r>
          </a:p>
          <a:p>
            <a:pPr>
              <a:lnSpc>
                <a:spcPct val="120000"/>
              </a:lnSpc>
              <a:spcBef>
                <a:spcPts val="0"/>
              </a:spcBef>
              <a:spcAft>
                <a:spcPts val="400"/>
              </a:spcAft>
            </a:pPr>
            <a:endParaRPr lang="en-US" dirty="0">
              <a:solidFill>
                <a:srgbClr val="FF0000"/>
              </a:solidFill>
            </a:endParaRPr>
          </a:p>
        </p:txBody>
      </p:sp>
      <p:sp>
        <p:nvSpPr>
          <p:cNvPr id="10" name="Text Placeholder 9"/>
          <p:cNvSpPr>
            <a:spLocks noGrp="1"/>
          </p:cNvSpPr>
          <p:nvPr>
            <p:ph type="body" sz="quarter" idx="16"/>
          </p:nvPr>
        </p:nvSpPr>
        <p:spPr/>
        <p:txBody>
          <a:bodyPr/>
          <a:lstStyle/>
          <a:p>
            <a:pPr>
              <a:lnSpc>
                <a:spcPct val="120000"/>
              </a:lnSpc>
              <a:spcBef>
                <a:spcPts val="0"/>
              </a:spcBef>
              <a:spcAft>
                <a:spcPts val="400"/>
              </a:spcAft>
            </a:pPr>
            <a:r>
              <a:rPr lang="en-US" dirty="0"/>
              <a:t>As usual, we invite you to utilize a number of the Tools on the MBER Essentials page on the MBER website, including a handful of relevant FAQs.</a:t>
            </a:r>
          </a:p>
          <a:p>
            <a:pPr>
              <a:lnSpc>
                <a:spcPct val="120000"/>
              </a:lnSpc>
              <a:spcBef>
                <a:spcPts val="0"/>
              </a:spcBef>
              <a:spcAft>
                <a:spcPts val="400"/>
              </a:spcAft>
            </a:pPr>
            <a:r>
              <a:rPr lang="en-US" dirty="0"/>
              <a:t>In having designed this unit, however, we imagine the following to be particularly useful:</a:t>
            </a:r>
          </a:p>
          <a:p>
            <a:endParaRPr lang="en-US" dirty="0"/>
          </a:p>
        </p:txBody>
      </p:sp>
    </p:spTree>
    <p:extLst>
      <p:ext uri="{BB962C8B-B14F-4D97-AF65-F5344CB8AC3E}">
        <p14:creationId xmlns:p14="http://schemas.microsoft.com/office/powerpoint/2010/main" val="257904375"/>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35042"/>
            <a:ext cx="8932876" cy="469627"/>
          </a:xfrm>
        </p:spPr>
        <p:txBody>
          <a:bodyPr>
            <a:noAutofit/>
          </a:bodyPr>
          <a:lstStyle/>
          <a:p>
            <a:r>
              <a:rPr lang="en-US" dirty="0"/>
              <a:t>Learning Segment 01 Overview</a:t>
            </a:r>
          </a:p>
        </p:txBody>
      </p:sp>
      <p:sp>
        <p:nvSpPr>
          <p:cNvPr id="3" name="Text Placeholder 2">
            <a:extLst>
              <a:ext uri="{FF2B5EF4-FFF2-40B4-BE49-F238E27FC236}">
                <a16:creationId xmlns:a16="http://schemas.microsoft.com/office/drawing/2014/main" id="{E383C8BA-F73E-4285-BC5F-3EFC81B2C385}"/>
              </a:ext>
            </a:extLst>
          </p:cNvPr>
          <p:cNvSpPr>
            <a:spLocks noGrp="1"/>
          </p:cNvSpPr>
          <p:nvPr>
            <p:ph type="body" sz="quarter" idx="10"/>
          </p:nvPr>
        </p:nvSpPr>
        <p:spPr/>
        <p:txBody>
          <a:bodyPr>
            <a:normAutofit/>
          </a:bodyPr>
          <a:lstStyle/>
          <a:p>
            <a:r>
              <a:rPr lang="en-US" sz="1800" b="1" dirty="0">
                <a:cs typeface="Arial" charset="0"/>
                <a:sym typeface="Helvetica Light"/>
              </a:rPr>
              <a:t>M</a:t>
            </a:r>
            <a:r>
              <a:rPr lang="en-US" sz="1800" b="1" dirty="0">
                <a:cs typeface="Arial" charset="0"/>
                <a:sym typeface="Wingdings" panose="05000000000000000000" pitchFamily="2" charset="2"/>
              </a:rPr>
              <a:t>Q</a:t>
            </a:r>
            <a:endParaRPr lang="en-US" sz="1800" b="1" dirty="0">
              <a:cs typeface="Arial" charset="0"/>
              <a:sym typeface="Helvetica Light"/>
            </a:endParaRPr>
          </a:p>
          <a:p>
            <a:r>
              <a:rPr lang="en-US" sz="1800" dirty="0"/>
              <a:t>We once again return to the Big Driving Question (from Unity and Diversity Part 1), now convinced we are ready to tackle it. We leverage our recent Model for Speciation as a means to explain HOW diversity arose, but we also find we need to explore WHY: Why are there so many different kinds of species? </a:t>
            </a:r>
            <a:endParaRPr lang="en-US" sz="2400" dirty="0"/>
          </a:p>
        </p:txBody>
      </p:sp>
      <p:sp>
        <p:nvSpPr>
          <p:cNvPr id="4" name="Text Placeholder 3">
            <a:extLst>
              <a:ext uri="{FF2B5EF4-FFF2-40B4-BE49-F238E27FC236}">
                <a16:creationId xmlns:a16="http://schemas.microsoft.com/office/drawing/2014/main" id="{1484E056-9702-41EB-BFB3-59BE11670D4E}"/>
              </a:ext>
            </a:extLst>
          </p:cNvPr>
          <p:cNvSpPr>
            <a:spLocks noGrp="1"/>
          </p:cNvSpPr>
          <p:nvPr>
            <p:ph type="body" sz="quarter" idx="11"/>
          </p:nvPr>
        </p:nvSpPr>
        <p:spPr/>
        <p:txBody>
          <a:bodyPr/>
          <a:lstStyle/>
          <a:p>
            <a:pPr algn="ctr"/>
            <a:r>
              <a:rPr lang="en-US" dirty="0"/>
              <a:t>15 minutes</a:t>
            </a:r>
          </a:p>
        </p:txBody>
      </p:sp>
      <p:sp>
        <p:nvSpPr>
          <p:cNvPr id="7" name="Text Placeholder 2">
            <a:extLst>
              <a:ext uri="{FF2B5EF4-FFF2-40B4-BE49-F238E27FC236}">
                <a16:creationId xmlns:a16="http://schemas.microsoft.com/office/drawing/2014/main" id="{8F9B578E-4DF0-4F85-A379-E426FE6D8436}"/>
              </a:ext>
            </a:extLst>
          </p:cNvPr>
          <p:cNvSpPr>
            <a:spLocks noGrp="1"/>
          </p:cNvSpPr>
          <p:nvPr>
            <p:ph type="body" sz="quarter" idx="12"/>
          </p:nvPr>
        </p:nvSpPr>
        <p:spPr/>
        <p:txBody>
          <a:bodyPr>
            <a:normAutofit/>
          </a:bodyPr>
          <a:lstStyle/>
          <a:p>
            <a:pPr marL="0" indent="0">
              <a:lnSpc>
                <a:spcPct val="110000"/>
              </a:lnSpc>
              <a:spcBef>
                <a:spcPts val="0"/>
              </a:spcBef>
              <a:spcAft>
                <a:spcPts val="400"/>
              </a:spcAft>
              <a:buNone/>
            </a:pPr>
            <a:r>
              <a:rPr lang="en-US" u="sng" dirty="0">
                <a:cs typeface="Arial" panose="020B0604020202020204" pitchFamily="34" charset="0"/>
              </a:rPr>
              <a:t>Resources you will need:</a:t>
            </a:r>
          </a:p>
          <a:p>
            <a:pPr marL="0" indent="0" defTabSz="308048" hangingPunct="0">
              <a:lnSpc>
                <a:spcPct val="110000"/>
              </a:lnSpc>
              <a:spcAft>
                <a:spcPts val="400"/>
              </a:spcAft>
              <a:buNone/>
            </a:pPr>
            <a:r>
              <a:rPr lang="en-US" dirty="0">
                <a:ea typeface="Arial" charset="0"/>
                <a:cs typeface="Arial" charset="0"/>
              </a:rPr>
              <a:t>UD2 Doodle Sheet</a:t>
            </a:r>
            <a:endParaRPr lang="en-US" dirty="0">
              <a:ea typeface="Arial" charset="0"/>
              <a:cs typeface="Arial" charset="0"/>
              <a:sym typeface="Helvetica Light"/>
            </a:endParaRPr>
          </a:p>
          <a:p>
            <a:pPr marL="0" indent="0">
              <a:lnSpc>
                <a:spcPct val="110000"/>
              </a:lnSpc>
              <a:spcAft>
                <a:spcPts val="400"/>
              </a:spcAft>
              <a:buNone/>
            </a:pPr>
            <a:endParaRPr lang="en-US" i="1" u="sng" dirty="0">
              <a:cs typeface="Arial" panose="020B0604020202020204" pitchFamily="34" charset="0"/>
            </a:endParaRPr>
          </a:p>
          <a:p>
            <a:pPr marL="0" indent="0">
              <a:lnSpc>
                <a:spcPct val="110000"/>
              </a:lnSpc>
              <a:spcAft>
                <a:spcPts val="400"/>
              </a:spcAft>
              <a:buNone/>
            </a:pPr>
            <a:endParaRPr lang="en-US" i="1" u="sng" dirty="0">
              <a:cs typeface="Arial" panose="020B0604020202020204" pitchFamily="34" charset="0"/>
            </a:endParaRPr>
          </a:p>
        </p:txBody>
      </p:sp>
    </p:spTree>
    <p:extLst>
      <p:ext uri="{BB962C8B-B14F-4D97-AF65-F5344CB8AC3E}">
        <p14:creationId xmlns:p14="http://schemas.microsoft.com/office/powerpoint/2010/main" val="136627696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10018</TotalTime>
  <Words>15365</Words>
  <Application>Microsoft Office PowerPoint</Application>
  <PresentationFormat>On-screen Show (4:3)</PresentationFormat>
  <Paragraphs>1350</Paragraphs>
  <Slides>76</Slides>
  <Notes>70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76</vt:i4>
      </vt:variant>
    </vt:vector>
  </HeadingPairs>
  <TitlesOfParts>
    <vt:vector size="83" baseType="lpstr">
      <vt:lpstr>游ゴシック</vt:lpstr>
      <vt:lpstr>Arial</vt:lpstr>
      <vt:lpstr>Calibri</vt:lpstr>
      <vt:lpstr>Cambria</vt:lpstr>
      <vt:lpstr>Helvetica Light</vt:lpstr>
      <vt:lpstr>Wingdings</vt:lpstr>
      <vt:lpstr>1_Office Theme</vt:lpstr>
      <vt:lpstr>Unity and Diversity Part 2</vt:lpstr>
      <vt:lpstr>How to use these slides…</vt:lpstr>
      <vt:lpstr>How to use these slides continued…</vt:lpstr>
      <vt:lpstr>Symbols</vt:lpstr>
      <vt:lpstr>Phenomenon – Question – Model</vt:lpstr>
      <vt:lpstr>The “Model” – Is it a new model? A synthesis?</vt:lpstr>
      <vt:lpstr>Unity and Diversity Part 2 Overview</vt:lpstr>
      <vt:lpstr>Pedagogical Tools to Consider in this Unit</vt:lpstr>
      <vt:lpstr>Learning Segment 01 Overview</vt:lpstr>
      <vt:lpstr>LS01 Overview Continued</vt:lpstr>
      <vt:lpstr>Are we there yet??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Segment 01 Summary</vt:lpstr>
      <vt:lpstr>Learning Segment 02 Overview</vt:lpstr>
      <vt:lpstr>LS02 Overview Continued</vt:lpstr>
      <vt:lpstr>PowerPoint Presentation</vt:lpstr>
      <vt:lpstr>Why so many (ground) finches?</vt:lpstr>
      <vt:lpstr>PowerPoint Presentation</vt:lpstr>
      <vt:lpstr>PowerPoint Presentation</vt:lpstr>
      <vt:lpstr>PowerPoint Presentation</vt:lpstr>
      <vt:lpstr>PowerPoint Presentation</vt:lpstr>
      <vt:lpstr>Learning Segment 02 Summary</vt:lpstr>
      <vt:lpstr>Learning Segment 03 Overview</vt:lpstr>
      <vt:lpstr>Great job so far!!  We’ve answered the first part of our Big Huge Question. Now, how about the second part… – why do they have so much in common?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Segment 03 Summary</vt:lpstr>
      <vt:lpstr>Learning Segment 04 Overview</vt:lpstr>
      <vt:lpstr>PowerPoint Presentation</vt:lpstr>
      <vt:lpstr>PowerPoint Presentation</vt:lpstr>
      <vt:lpstr>PowerPoint Presentation</vt:lpstr>
      <vt:lpstr>PowerPoint Presentation</vt:lpstr>
      <vt:lpstr>PowerPoint Presentation</vt:lpstr>
      <vt:lpstr>PowerPoint Presentation</vt:lpstr>
      <vt:lpstr>DNA evidence (with help from fossils) tells us… Whales are Cousins to Hippos!</vt:lpstr>
      <vt:lpstr>Fossils reveal how the common ancestor of whale and hippos changed over time to give rise to modern whales and dolphins. (These illustrations are based on fossil evidence.)</vt:lpstr>
      <vt:lpstr>Looking for homologous structures helps us to recognize that hippos and whales are made from the same parts, given by their common ancestor, but modified over millions of years to suit their environment and life habits.</vt:lpstr>
      <vt:lpstr>PowerPoint Presentation</vt:lpstr>
      <vt:lpstr>PowerPoint Presentation</vt:lpstr>
      <vt:lpstr>We made it!</vt:lpstr>
      <vt:lpstr>Learning Segment 04 Summary</vt:lpstr>
      <vt:lpstr>Learning Segment 05 Overview</vt:lpstr>
      <vt:lpstr>Looking Back</vt:lpstr>
      <vt:lpstr>PowerPoint Presentation</vt:lpstr>
      <vt:lpstr>PowerPoint Presentation</vt:lpstr>
      <vt:lpstr>PowerPoint Presentation</vt:lpstr>
      <vt:lpstr>PowerPoint Presentation</vt:lpstr>
      <vt:lpstr>PowerPoint Presentation</vt:lpstr>
      <vt:lpstr>PowerPoint Presentation</vt:lpstr>
      <vt:lpstr>Learning Segment 05 Summary</vt:lpstr>
      <vt:lpstr>Learning Segment 06 Overview</vt:lpstr>
      <vt:lpstr>LS06 Overview Continued</vt:lpstr>
      <vt:lpstr>LS06 Overview Continued</vt:lpstr>
      <vt:lpstr>Sample Classroom Artifact</vt:lpstr>
      <vt:lpstr>Sample Classroom Artifact</vt:lpstr>
      <vt:lpstr>Sample Classroom Artifact</vt:lpstr>
      <vt:lpstr>INSTRUCTIONS FOR THE ACTIVITY</vt:lpstr>
      <vt:lpstr>Learning Segment 06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Hessam Ghanimi</dc:creator>
  <cp:lastModifiedBy>Chris Griesemer</cp:lastModifiedBy>
  <cp:revision>872</cp:revision>
  <cp:lastPrinted>2019-11-01T16:28:44Z</cp:lastPrinted>
  <dcterms:created xsi:type="dcterms:W3CDTF">2019-09-09T20:48:46Z</dcterms:created>
  <dcterms:modified xsi:type="dcterms:W3CDTF">2022-05-27T15:34:37Z</dcterms:modified>
</cp:coreProperties>
</file>